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2" r:id="rId1"/>
  </p:sldMasterIdLst>
  <p:notesMasterIdLst>
    <p:notesMasterId r:id="rId70"/>
  </p:notesMasterIdLst>
  <p:handoutMasterIdLst>
    <p:handoutMasterId r:id="rId71"/>
  </p:handoutMasterIdLst>
  <p:sldIdLst>
    <p:sldId id="257" r:id="rId2"/>
    <p:sldId id="328" r:id="rId3"/>
    <p:sldId id="336" r:id="rId4"/>
    <p:sldId id="342" r:id="rId5"/>
    <p:sldId id="343" r:id="rId6"/>
    <p:sldId id="344" r:id="rId7"/>
    <p:sldId id="345" r:id="rId8"/>
    <p:sldId id="331" r:id="rId9"/>
    <p:sldId id="333" r:id="rId10"/>
    <p:sldId id="332" r:id="rId11"/>
    <p:sldId id="329" r:id="rId12"/>
    <p:sldId id="334" r:id="rId13"/>
    <p:sldId id="335" r:id="rId14"/>
    <p:sldId id="337" r:id="rId15"/>
    <p:sldId id="339" r:id="rId16"/>
    <p:sldId id="392" r:id="rId17"/>
    <p:sldId id="393" r:id="rId18"/>
    <p:sldId id="394" r:id="rId19"/>
    <p:sldId id="395" r:id="rId20"/>
    <p:sldId id="396" r:id="rId21"/>
    <p:sldId id="397" r:id="rId22"/>
    <p:sldId id="398" r:id="rId23"/>
    <p:sldId id="399" r:id="rId24"/>
    <p:sldId id="400" r:id="rId25"/>
    <p:sldId id="401" r:id="rId26"/>
    <p:sldId id="402" r:id="rId27"/>
    <p:sldId id="403" r:id="rId28"/>
    <p:sldId id="341" r:id="rId29"/>
    <p:sldId id="346" r:id="rId30"/>
    <p:sldId id="347" r:id="rId31"/>
    <p:sldId id="349" r:id="rId32"/>
    <p:sldId id="350" r:id="rId33"/>
    <p:sldId id="351" r:id="rId34"/>
    <p:sldId id="353" r:id="rId35"/>
    <p:sldId id="354" r:id="rId36"/>
    <p:sldId id="355" r:id="rId37"/>
    <p:sldId id="356" r:id="rId38"/>
    <p:sldId id="357" r:id="rId39"/>
    <p:sldId id="358" r:id="rId40"/>
    <p:sldId id="359" r:id="rId41"/>
    <p:sldId id="360" r:id="rId42"/>
    <p:sldId id="361" r:id="rId43"/>
    <p:sldId id="362" r:id="rId44"/>
    <p:sldId id="363" r:id="rId45"/>
    <p:sldId id="367" r:id="rId46"/>
    <p:sldId id="368" r:id="rId47"/>
    <p:sldId id="369" r:id="rId48"/>
    <p:sldId id="370" r:id="rId49"/>
    <p:sldId id="371" r:id="rId50"/>
    <p:sldId id="372" r:id="rId51"/>
    <p:sldId id="389" r:id="rId52"/>
    <p:sldId id="390"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Lst>
  <p:sldSz cx="9144000" cy="6858000" type="screen4x3"/>
  <p:notesSz cx="10234613" cy="70993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D58"/>
    <a:srgbClr val="FFE21C"/>
    <a:srgbClr val="4B9CD7"/>
    <a:srgbClr val="FFC5CF"/>
    <a:srgbClr val="FFEAEE"/>
    <a:srgbClr val="FED7EE"/>
    <a:srgbClr val="E4290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2787"/>
    <p:restoredTop sz="90941" autoAdjust="0"/>
  </p:normalViewPr>
  <p:slideViewPr>
    <p:cSldViewPr>
      <p:cViewPr varScale="1">
        <p:scale>
          <a:sx n="59" d="100"/>
          <a:sy n="59" d="100"/>
        </p:scale>
        <p:origin x="-9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60"/>
    </p:cViewPr>
  </p:sorterViewPr>
  <p:notesViewPr>
    <p:cSldViewPr>
      <p:cViewPr varScale="1">
        <p:scale>
          <a:sx n="52" d="100"/>
          <a:sy n="52" d="100"/>
        </p:scale>
        <p:origin x="-2718" y="-90"/>
      </p:cViewPr>
      <p:guideLst>
        <p:guide orient="horz" pos="2236"/>
        <p:guide pos="32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767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1" y="0"/>
            <a:ext cx="4434998" cy="355138"/>
          </a:xfrm>
          <a:prstGeom prst="rect">
            <a:avLst/>
          </a:prstGeom>
          <a:noFill/>
          <a:ln w="12700">
            <a:noFill/>
            <a:miter lim="800000"/>
            <a:headEnd/>
            <a:tailEnd/>
          </a:ln>
          <a:effectLst/>
        </p:spPr>
        <p:txBody>
          <a:bodyPr vert="horz" wrap="square" lIns="95290" tIns="47645" rIns="95290" bIns="47645" numCol="1" anchor="t" anchorCtr="0" compatLnSpc="1">
            <a:prstTxWarp prst="textNoShape">
              <a:avLst/>
            </a:prstTxWarp>
          </a:bodyPr>
          <a:lstStyle>
            <a:lvl1pPr>
              <a:defRPr sz="1300"/>
            </a:lvl1pPr>
          </a:lstStyle>
          <a:p>
            <a:endParaRPr lang="en-US"/>
          </a:p>
        </p:txBody>
      </p:sp>
      <p:sp>
        <p:nvSpPr>
          <p:cNvPr id="47107" name="Rectangle 3"/>
          <p:cNvSpPr>
            <a:spLocks noGrp="1" noChangeArrowheads="1"/>
          </p:cNvSpPr>
          <p:nvPr>
            <p:ph type="dt" idx="1"/>
          </p:nvPr>
        </p:nvSpPr>
        <p:spPr bwMode="auto">
          <a:xfrm>
            <a:off x="5799615" y="0"/>
            <a:ext cx="4434998" cy="355138"/>
          </a:xfrm>
          <a:prstGeom prst="rect">
            <a:avLst/>
          </a:prstGeom>
          <a:noFill/>
          <a:ln w="12700">
            <a:noFill/>
            <a:miter lim="800000"/>
            <a:headEnd/>
            <a:tailEnd/>
          </a:ln>
          <a:effectLst/>
        </p:spPr>
        <p:txBody>
          <a:bodyPr vert="horz" wrap="square" lIns="95290" tIns="47645" rIns="95290" bIns="47645" numCol="1" anchor="t" anchorCtr="0" compatLnSpc="1">
            <a:prstTxWarp prst="textNoShape">
              <a:avLst/>
            </a:prstTxWarp>
          </a:bodyPr>
          <a:lstStyle>
            <a:lvl1pPr algn="r">
              <a:defRPr sz="1300"/>
            </a:lvl1pPr>
          </a:lstStyle>
          <a:p>
            <a:endParaRPr lang="en-US"/>
          </a:p>
        </p:txBody>
      </p:sp>
      <p:sp>
        <p:nvSpPr>
          <p:cNvPr id="47108" name="Rectangle 4"/>
          <p:cNvSpPr>
            <a:spLocks noGrp="1" noRot="1" noChangeAspect="1" noChangeArrowheads="1" noTextEdit="1"/>
          </p:cNvSpPr>
          <p:nvPr>
            <p:ph type="sldImg" idx="2"/>
          </p:nvPr>
        </p:nvSpPr>
        <p:spPr bwMode="auto">
          <a:xfrm>
            <a:off x="3341688" y="533400"/>
            <a:ext cx="3551237" cy="2662238"/>
          </a:xfrm>
          <a:prstGeom prst="rect">
            <a:avLst/>
          </a:prstGeom>
          <a:noFill/>
          <a:ln w="9525">
            <a:solidFill>
              <a:srgbClr val="000000"/>
            </a:solidFill>
            <a:miter lim="800000"/>
            <a:headEnd/>
            <a:tailEnd/>
          </a:ln>
          <a:effectLst/>
        </p:spPr>
      </p:sp>
      <p:sp>
        <p:nvSpPr>
          <p:cNvPr id="47109" name="Rectangle 5"/>
          <p:cNvSpPr>
            <a:spLocks noGrp="1" noChangeArrowheads="1"/>
          </p:cNvSpPr>
          <p:nvPr>
            <p:ph type="body" sz="quarter" idx="3"/>
          </p:nvPr>
        </p:nvSpPr>
        <p:spPr bwMode="auto">
          <a:xfrm>
            <a:off x="1364617" y="3372659"/>
            <a:ext cx="7505382" cy="3193935"/>
          </a:xfrm>
          <a:prstGeom prst="rect">
            <a:avLst/>
          </a:prstGeom>
          <a:noFill/>
          <a:ln w="12700">
            <a:noFill/>
            <a:miter lim="800000"/>
            <a:headEnd/>
            <a:tailEnd/>
          </a:ln>
          <a:effectLst/>
        </p:spPr>
        <p:txBody>
          <a:bodyPr vert="horz" wrap="square" lIns="95290" tIns="47645" rIns="95290" bIns="47645" numCol="1" anchor="t" anchorCtr="0" compatLnSpc="1">
            <a:prstTxWarp prst="textNoShape">
              <a:avLst/>
            </a:prstTxWarp>
          </a:bodyPr>
          <a:lstStyle/>
          <a:p>
            <a:pPr lvl="0"/>
            <a:r>
              <a:rPr lang="en-US" smtClean="0"/>
              <a:t>Click to edit Master text styles</a:t>
            </a:r>
          </a:p>
          <a:p>
            <a:pPr lvl="0"/>
            <a:r>
              <a:rPr lang="en-US" smtClean="0"/>
              <a:t>Second level</a:t>
            </a:r>
          </a:p>
          <a:p>
            <a:pPr lvl="0"/>
            <a:r>
              <a:rPr lang="en-US" smtClean="0"/>
              <a:t>Third level</a:t>
            </a:r>
          </a:p>
          <a:p>
            <a:pPr lvl="0"/>
            <a:r>
              <a:rPr lang="en-US" smtClean="0"/>
              <a:t>Fourth level</a:t>
            </a:r>
          </a:p>
          <a:p>
            <a:pPr lvl="0"/>
            <a:r>
              <a:rPr lang="en-US" smtClean="0"/>
              <a:t>Fifth level</a:t>
            </a:r>
          </a:p>
        </p:txBody>
      </p:sp>
      <p:sp>
        <p:nvSpPr>
          <p:cNvPr id="47110" name="Rectangle 6"/>
          <p:cNvSpPr>
            <a:spLocks noGrp="1" noChangeArrowheads="1"/>
          </p:cNvSpPr>
          <p:nvPr>
            <p:ph type="ftr" sz="quarter" idx="4"/>
          </p:nvPr>
        </p:nvSpPr>
        <p:spPr bwMode="auto">
          <a:xfrm>
            <a:off x="1" y="6744162"/>
            <a:ext cx="4434998" cy="355138"/>
          </a:xfrm>
          <a:prstGeom prst="rect">
            <a:avLst/>
          </a:prstGeom>
          <a:noFill/>
          <a:ln w="12700">
            <a:noFill/>
            <a:miter lim="800000"/>
            <a:headEnd/>
            <a:tailEnd/>
          </a:ln>
          <a:effectLst/>
        </p:spPr>
        <p:txBody>
          <a:bodyPr vert="horz" wrap="square" lIns="95290" tIns="47645" rIns="95290" bIns="47645" numCol="1" anchor="b" anchorCtr="0" compatLnSpc="1">
            <a:prstTxWarp prst="textNoShape">
              <a:avLst/>
            </a:prstTxWarp>
          </a:bodyPr>
          <a:lstStyle>
            <a:lvl1pPr>
              <a:defRPr sz="1300"/>
            </a:lvl1pPr>
          </a:lstStyle>
          <a:p>
            <a:endParaRPr lang="en-US"/>
          </a:p>
        </p:txBody>
      </p:sp>
      <p:sp>
        <p:nvSpPr>
          <p:cNvPr id="47111" name="Rectangle 7"/>
          <p:cNvSpPr>
            <a:spLocks noGrp="1" noChangeArrowheads="1"/>
          </p:cNvSpPr>
          <p:nvPr>
            <p:ph type="sldNum" sz="quarter" idx="5"/>
          </p:nvPr>
        </p:nvSpPr>
        <p:spPr bwMode="auto">
          <a:xfrm>
            <a:off x="5799615" y="6744162"/>
            <a:ext cx="4434998" cy="355138"/>
          </a:xfrm>
          <a:prstGeom prst="rect">
            <a:avLst/>
          </a:prstGeom>
          <a:noFill/>
          <a:ln w="12700">
            <a:noFill/>
            <a:miter lim="800000"/>
            <a:headEnd/>
            <a:tailEnd/>
          </a:ln>
          <a:effectLst/>
        </p:spPr>
        <p:txBody>
          <a:bodyPr vert="horz" wrap="square" lIns="95290" tIns="47645" rIns="95290" bIns="47645" numCol="1" anchor="b" anchorCtr="0" compatLnSpc="1">
            <a:prstTxWarp prst="textNoShape">
              <a:avLst/>
            </a:prstTxWarp>
          </a:bodyPr>
          <a:lstStyle>
            <a:lvl1pPr algn="r">
              <a:defRPr sz="1300"/>
            </a:lvl1pPr>
          </a:lstStyle>
          <a:p>
            <a:fld id="{AB23BB4E-6658-4DBE-9854-C6E28228D1A7}" type="slidenum">
              <a:rPr lang="en-US"/>
              <a:pPr/>
              <a:t>‹#›</a:t>
            </a:fld>
            <a:endParaRPr lang="en-US"/>
          </a:p>
        </p:txBody>
      </p:sp>
    </p:spTree>
    <p:extLst>
      <p:ext uri="{BB962C8B-B14F-4D97-AF65-F5344CB8AC3E}">
        <p14:creationId xmlns:p14="http://schemas.microsoft.com/office/powerpoint/2010/main" val="26504279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23BB4E-6658-4DBE-9854-C6E28228D1A7}" type="slidenum">
              <a:rPr lang="en-US" smtClean="0"/>
              <a:pPr/>
              <a:t>1</a:t>
            </a:fld>
            <a:endParaRPr lang="en-US"/>
          </a:p>
        </p:txBody>
      </p:sp>
    </p:spTree>
    <p:extLst>
      <p:ext uri="{BB962C8B-B14F-4D97-AF65-F5344CB8AC3E}">
        <p14:creationId xmlns:p14="http://schemas.microsoft.com/office/powerpoint/2010/main" val="229367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804144E-25CC-4C63-A36E-F7021A967D7F}" type="slidenum">
              <a:rPr lang="en-US" altLang="en-US">
                <a:latin typeface="Arial" panose="020B0604020202020204" pitchFamily="34" charset="0"/>
              </a:rPr>
              <a:pPr/>
              <a:t>29</a:t>
            </a:fld>
            <a:endParaRPr lang="en-US" altLang="en-US">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64489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C95B8BF-B255-44A0-950C-7C792AF213A4}" type="slidenum">
              <a:rPr lang="en-US" altLang="en-US">
                <a:latin typeface="Arial" panose="020B0604020202020204" pitchFamily="34" charset="0"/>
              </a:rPr>
              <a:pPr/>
              <a:t>30</a:t>
            </a:fld>
            <a:endParaRPr lang="en-US" altLang="en-US">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 </a:t>
            </a:r>
          </a:p>
        </p:txBody>
      </p:sp>
    </p:spTree>
    <p:extLst>
      <p:ext uri="{BB962C8B-B14F-4D97-AF65-F5344CB8AC3E}">
        <p14:creationId xmlns:p14="http://schemas.microsoft.com/office/powerpoint/2010/main" val="1580520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B45915E-43C6-48EC-A0FB-3AF4AE8135D6}" type="slidenum">
              <a:rPr lang="en-US" altLang="en-US">
                <a:latin typeface="Arial" panose="020B0604020202020204" pitchFamily="34" charset="0"/>
              </a:rPr>
              <a:pPr/>
              <a:t>31</a:t>
            </a:fld>
            <a:endParaRPr lang="en-US" altLang="en-US">
              <a:latin typeface="Arial" panose="020B060402020202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83332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CF3354D-5A41-4FB3-8FB0-C87BECB869AF}" type="slidenum">
              <a:rPr lang="en-US" altLang="en-US">
                <a:latin typeface="Arial" panose="020B0604020202020204" pitchFamily="34" charset="0"/>
              </a:rPr>
              <a:pPr/>
              <a:t>32</a:t>
            </a:fld>
            <a:endParaRPr lang="en-US" altLang="en-US">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594960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B717734-D24A-431D-B73E-579F4CEEC59C}" type="slidenum">
              <a:rPr lang="en-US" altLang="en-US">
                <a:latin typeface="Arial" panose="020B0604020202020204" pitchFamily="34" charset="0"/>
              </a:rPr>
              <a:pPr/>
              <a:t>33</a:t>
            </a:fld>
            <a:endParaRPr lang="en-US" altLang="en-US">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51187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9848286-7D92-4E83-8520-C8165DC31676}" type="slidenum">
              <a:rPr lang="en-US" altLang="en-US">
                <a:latin typeface="Arial" panose="020B0604020202020204" pitchFamily="34" charset="0"/>
              </a:rPr>
              <a:pPr/>
              <a:t>3</a:t>
            </a:fld>
            <a:endParaRPr lang="en-US" altLang="en-US">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5435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94775A0-25DB-4BC7-A1F8-79634CCCDCE5}" type="slidenum">
              <a:rPr lang="en-US" altLang="en-US">
                <a:latin typeface="Arial" panose="020B0604020202020204" pitchFamily="34" charset="0"/>
              </a:rPr>
              <a:pPr/>
              <a:t>4</a:t>
            </a:fld>
            <a:endParaRPr lang="en-US" altLang="en-US">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18750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27C8BE7-99EC-449F-9D09-44A53EF87A76}" type="slidenum">
              <a:rPr lang="en-US" altLang="en-US">
                <a:latin typeface="Arial" panose="020B0604020202020204" pitchFamily="34" charset="0"/>
              </a:rPr>
              <a:pPr/>
              <a:t>5</a:t>
            </a:fld>
            <a:endParaRPr lang="en-US" altLang="en-US">
              <a:latin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2928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BE6C384-A90E-4D17-9322-D53DE7055871}" type="slidenum">
              <a:rPr lang="en-US" altLang="en-US">
                <a:latin typeface="Arial" panose="020B0604020202020204" pitchFamily="34" charset="0"/>
              </a:rPr>
              <a:pPr/>
              <a:t>6</a:t>
            </a:fld>
            <a:endParaRPr lang="en-US" altLang="en-US">
              <a:latin typeface="Arial" panose="020B0604020202020204"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69125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C4815CB-3CFB-4078-81A8-941997C6385A}"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33450" y="4403725"/>
            <a:ext cx="51308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749898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444807ED-1AE1-431C-B643-26F220572490}" type="slidenum">
              <a:rPr lang="en-US" altLang="en-US" sz="1200"/>
              <a:pPr eaLnBrk="1" hangingPunct="1"/>
              <a:t>11</a:t>
            </a:fld>
            <a:endParaRPr lang="en-US" altLang="en-US" sz="1200"/>
          </a:p>
        </p:txBody>
      </p:sp>
      <p:sp>
        <p:nvSpPr>
          <p:cNvPr id="69635" name="Rectangle 2"/>
          <p:cNvSpPr>
            <a:spLocks noGrp="1" noRot="1" noChangeAspect="1" noChangeArrowheads="1" noTextEdit="1"/>
          </p:cNvSpPr>
          <p:nvPr>
            <p:ph type="sldImg"/>
          </p:nvPr>
        </p:nvSpPr>
        <p:spPr>
          <a:xfrm>
            <a:off x="1257300" y="720725"/>
            <a:ext cx="4800600" cy="3600450"/>
          </a:xfrm>
          <a:ln/>
        </p:spPr>
      </p:sp>
      <p:sp>
        <p:nvSpPr>
          <p:cNvPr id="69636"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7405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1FF5238-05F5-430D-A665-A6D7CAAAA8FB}" type="slidenum">
              <a:rPr lang="en-US" altLang="en-US">
                <a:latin typeface="Arial" panose="020B0604020202020204" pitchFamily="34" charset="0"/>
              </a:rPr>
              <a:pPr/>
              <a:t>14</a:t>
            </a:fld>
            <a:endParaRPr lang="en-US" altLang="en-US">
              <a:latin typeface="Arial" panose="020B0604020202020204" pitchFamily="34"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08676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1F6D2C4-DCDB-4316-87E5-2ABB8E924C0F}" type="slidenum">
              <a:rPr lang="en-US" altLang="en-US">
                <a:latin typeface="Arial" panose="020B0604020202020204" pitchFamily="34" charset="0"/>
              </a:rPr>
              <a:pPr/>
              <a:t>28</a:t>
            </a:fld>
            <a:endParaRPr lang="en-US" altLang="en-US">
              <a:latin typeface="Arial" panose="020B0604020202020204" pitchFamily="34"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55717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Tim Dosen K3L FTUI_2015</a:t>
            </a:r>
            <a:endParaRPr lang="en-US"/>
          </a:p>
        </p:txBody>
      </p:sp>
      <p:sp>
        <p:nvSpPr>
          <p:cNvPr id="6" name="Slide Number Placeholder 5"/>
          <p:cNvSpPr>
            <a:spLocks noGrp="1"/>
          </p:cNvSpPr>
          <p:nvPr>
            <p:ph type="sldNum" sz="quarter" idx="12"/>
          </p:nvPr>
        </p:nvSpPr>
        <p:spPr/>
        <p:txBody>
          <a:bodyPr/>
          <a:lstStyle/>
          <a:p>
            <a:fld id="{CC2CA785-505B-4835-8B6B-EADFD39257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Tim Dosen K3L FTUI_2015</a:t>
            </a:r>
            <a:endParaRPr lang="en-US"/>
          </a:p>
        </p:txBody>
      </p:sp>
      <p:sp>
        <p:nvSpPr>
          <p:cNvPr id="6" name="Slide Number Placeholder 5"/>
          <p:cNvSpPr>
            <a:spLocks noGrp="1"/>
          </p:cNvSpPr>
          <p:nvPr>
            <p:ph type="sldNum" sz="quarter" idx="12"/>
          </p:nvPr>
        </p:nvSpPr>
        <p:spPr/>
        <p:txBody>
          <a:bodyPr/>
          <a:lstStyle/>
          <a:p>
            <a:fld id="{95B293FD-B155-4AA1-9617-F55DB09938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Tim Dosen K3L FTUI_2015</a:t>
            </a:r>
            <a:endParaRPr lang="en-US"/>
          </a:p>
        </p:txBody>
      </p:sp>
      <p:sp>
        <p:nvSpPr>
          <p:cNvPr id="6" name="Slide Number Placeholder 5"/>
          <p:cNvSpPr>
            <a:spLocks noGrp="1"/>
          </p:cNvSpPr>
          <p:nvPr>
            <p:ph type="sldNum" sz="quarter" idx="12"/>
          </p:nvPr>
        </p:nvSpPr>
        <p:spPr/>
        <p:txBody>
          <a:bodyPr/>
          <a:lstStyle/>
          <a:p>
            <a:fld id="{47756D79-2347-4950-87B6-2ACE8198D51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4996" name="Rectangle 4"/>
          <p:cNvSpPr>
            <a:spLocks noGrp="1" noChangeArrowheads="1"/>
          </p:cNvSpPr>
          <p:nvPr>
            <p:ph type="ctrTitle" sz="quarter"/>
          </p:nvPr>
        </p:nvSpPr>
        <p:spPr>
          <a:xfrm>
            <a:off x="1752600" y="781050"/>
            <a:ext cx="7086600" cy="1143000"/>
          </a:xfrm>
        </p:spPr>
        <p:txBody>
          <a:bodyPr anchor="b"/>
          <a:lstStyle>
            <a:lvl1pPr>
              <a:defRPr sz="5400"/>
            </a:lvl1pPr>
          </a:lstStyle>
          <a:p>
            <a:r>
              <a:rPr lang="en-US"/>
              <a:t>Click to edit Master title style</a:t>
            </a:r>
          </a:p>
        </p:txBody>
      </p:sp>
    </p:spTree>
    <p:extLst>
      <p:ext uri="{BB962C8B-B14F-4D97-AF65-F5344CB8AC3E}">
        <p14:creationId xmlns:p14="http://schemas.microsoft.com/office/powerpoint/2010/main" val="367311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0"/>
          <p:cNvSpPr>
            <a:spLocks noGrp="1" noChangeArrowheads="1"/>
          </p:cNvSpPr>
          <p:nvPr>
            <p:ph type="dt" sz="half" idx="10"/>
          </p:nvPr>
        </p:nvSpPr>
        <p:spPr>
          <a:ln/>
        </p:spPr>
        <p:txBody>
          <a:bodyPr/>
          <a:lstStyle>
            <a:lvl1pPr>
              <a:defRPr/>
            </a:lvl1pPr>
          </a:lstStyle>
          <a:p>
            <a:pPr>
              <a:defRPr/>
            </a:pPr>
            <a:endParaRPr lang="en-US"/>
          </a:p>
        </p:txBody>
      </p:sp>
      <p:sp>
        <p:nvSpPr>
          <p:cNvPr id="6" name="Rectangle 41"/>
          <p:cNvSpPr>
            <a:spLocks noGrp="1" noChangeArrowheads="1"/>
          </p:cNvSpPr>
          <p:nvPr>
            <p:ph type="ftr" sz="quarter" idx="11"/>
          </p:nvPr>
        </p:nvSpPr>
        <p:spPr>
          <a:ln/>
        </p:spPr>
        <p:txBody>
          <a:bodyPr/>
          <a:lstStyle>
            <a:lvl1pPr>
              <a:defRPr/>
            </a:lvl1pPr>
          </a:lstStyle>
          <a:p>
            <a:pPr>
              <a:defRPr/>
            </a:pPr>
            <a:r>
              <a:rPr lang="en-US" smtClean="0"/>
              <a:t>Tim Dosen K3L FTUI_2015</a:t>
            </a:r>
            <a:endParaRPr lang="en-US"/>
          </a:p>
        </p:txBody>
      </p:sp>
      <p:sp>
        <p:nvSpPr>
          <p:cNvPr id="7" name="Rectangle 42"/>
          <p:cNvSpPr>
            <a:spLocks noGrp="1" noChangeArrowheads="1"/>
          </p:cNvSpPr>
          <p:nvPr>
            <p:ph type="sldNum" sz="quarter" idx="12"/>
          </p:nvPr>
        </p:nvSpPr>
        <p:spPr>
          <a:ln/>
        </p:spPr>
        <p:txBody>
          <a:bodyPr/>
          <a:lstStyle>
            <a:lvl1pPr>
              <a:defRPr/>
            </a:lvl1pPr>
          </a:lstStyle>
          <a:p>
            <a:pPr>
              <a:defRPr/>
            </a:pPr>
            <a:fld id="{D8433167-3CCE-4D02-9C63-90404B6A9CDE}" type="slidenum">
              <a:rPr lang="en-US" altLang="en-US"/>
              <a:pPr>
                <a:defRPr/>
              </a:pPr>
              <a:t>‹#›</a:t>
            </a:fld>
            <a:endParaRPr lang="en-US" altLang="en-US"/>
          </a:p>
        </p:txBody>
      </p:sp>
    </p:spTree>
    <p:extLst>
      <p:ext uri="{BB962C8B-B14F-4D97-AF65-F5344CB8AC3E}">
        <p14:creationId xmlns:p14="http://schemas.microsoft.com/office/powerpoint/2010/main" val="2349896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Tim Dosen K3L FTUI_2015</a:t>
            </a:r>
            <a:endParaRPr lang="en-US"/>
          </a:p>
        </p:txBody>
      </p:sp>
      <p:sp>
        <p:nvSpPr>
          <p:cNvPr id="6" name="Slide Number Placeholder 5"/>
          <p:cNvSpPr>
            <a:spLocks noGrp="1"/>
          </p:cNvSpPr>
          <p:nvPr>
            <p:ph type="sldNum" sz="quarter" idx="12"/>
          </p:nvPr>
        </p:nvSpPr>
        <p:spPr/>
        <p:txBody>
          <a:bodyPr/>
          <a:lstStyle/>
          <a:p>
            <a:fld id="{76D1E8A4-D962-4352-845C-1B850E73A87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Tim Dosen K3L FTUI_2015</a:t>
            </a:r>
            <a:endParaRPr lang="en-US"/>
          </a:p>
        </p:txBody>
      </p:sp>
      <p:sp>
        <p:nvSpPr>
          <p:cNvPr id="6" name="Slide Number Placeholder 5"/>
          <p:cNvSpPr>
            <a:spLocks noGrp="1"/>
          </p:cNvSpPr>
          <p:nvPr>
            <p:ph type="sldNum" sz="quarter" idx="12"/>
          </p:nvPr>
        </p:nvSpPr>
        <p:spPr/>
        <p:txBody>
          <a:bodyPr/>
          <a:lstStyle/>
          <a:p>
            <a:fld id="{A5CD1DA6-F430-47FE-92B0-44F25A26AEF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Tim Dosen K3L FTUI_2015</a:t>
            </a:r>
            <a:endParaRPr lang="en-US"/>
          </a:p>
        </p:txBody>
      </p:sp>
      <p:sp>
        <p:nvSpPr>
          <p:cNvPr id="7" name="Slide Number Placeholder 6"/>
          <p:cNvSpPr>
            <a:spLocks noGrp="1"/>
          </p:cNvSpPr>
          <p:nvPr>
            <p:ph type="sldNum" sz="quarter" idx="12"/>
          </p:nvPr>
        </p:nvSpPr>
        <p:spPr/>
        <p:txBody>
          <a:bodyPr/>
          <a:lstStyle/>
          <a:p>
            <a:fld id="{96BAB811-6786-477B-A41F-842743A6B987}"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Tim Dosen K3L FTUI_2015</a:t>
            </a:r>
            <a:endParaRPr lang="en-US"/>
          </a:p>
        </p:txBody>
      </p:sp>
      <p:sp>
        <p:nvSpPr>
          <p:cNvPr id="9" name="Slide Number Placeholder 8"/>
          <p:cNvSpPr>
            <a:spLocks noGrp="1"/>
          </p:cNvSpPr>
          <p:nvPr>
            <p:ph type="sldNum" sz="quarter" idx="12"/>
          </p:nvPr>
        </p:nvSpPr>
        <p:spPr/>
        <p:txBody>
          <a:bodyPr/>
          <a:lstStyle/>
          <a:p>
            <a:fld id="{4F8D4E96-E7EE-4BDE-88DC-7419E8A7E06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Tim Dosen K3L FTUI_2015</a:t>
            </a:r>
            <a:endParaRPr lang="en-US"/>
          </a:p>
        </p:txBody>
      </p:sp>
      <p:sp>
        <p:nvSpPr>
          <p:cNvPr id="5" name="Slide Number Placeholder 4"/>
          <p:cNvSpPr>
            <a:spLocks noGrp="1"/>
          </p:cNvSpPr>
          <p:nvPr>
            <p:ph type="sldNum" sz="quarter" idx="12"/>
          </p:nvPr>
        </p:nvSpPr>
        <p:spPr/>
        <p:txBody>
          <a:bodyPr/>
          <a:lstStyle/>
          <a:p>
            <a:fld id="{A33AD923-146F-4633-B104-BC6121D72D0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Tim Dosen K3L FTUI_2015</a:t>
            </a:r>
            <a:endParaRPr lang="en-US"/>
          </a:p>
        </p:txBody>
      </p:sp>
      <p:sp>
        <p:nvSpPr>
          <p:cNvPr id="4" name="Slide Number Placeholder 3"/>
          <p:cNvSpPr>
            <a:spLocks noGrp="1"/>
          </p:cNvSpPr>
          <p:nvPr>
            <p:ph type="sldNum" sz="quarter" idx="12"/>
          </p:nvPr>
        </p:nvSpPr>
        <p:spPr/>
        <p:txBody>
          <a:bodyPr/>
          <a:lstStyle/>
          <a:p>
            <a:fld id="{00EBFAFD-3CCB-4214-8BA3-9A10E66833A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smtClean="0"/>
              <a:t>Tim Dosen K3L FTUI_2015</a:t>
            </a:r>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07E34C1-0B6F-441F-BAF7-5B2C8A4ACCA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Tim Dosen K3L FTUI_2015</a:t>
            </a:r>
            <a:endParaRPr lang="en-US"/>
          </a:p>
        </p:txBody>
      </p:sp>
      <p:sp>
        <p:nvSpPr>
          <p:cNvPr id="7" name="Slide Number Placeholder 6"/>
          <p:cNvSpPr>
            <a:spLocks noGrp="1"/>
          </p:cNvSpPr>
          <p:nvPr>
            <p:ph type="sldNum" sz="quarter" idx="12"/>
          </p:nvPr>
        </p:nvSpPr>
        <p:spPr/>
        <p:txBody>
          <a:bodyPr/>
          <a:lstStyle/>
          <a:p>
            <a:fld id="{5C129431-4756-44E1-9840-800ED92C3A7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r>
              <a:rPr lang="en-US" smtClean="0"/>
              <a:t>Tim Dosen K3L FTUI_2015</a:t>
            </a:r>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CC2CA785-505B-4835-8B6B-EADFD39257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5.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9.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1.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4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5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58.wmf"/></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696200" y="-278606"/>
            <a:ext cx="663575" cy="2374900"/>
          </a:xfrm>
          <a:prstGeom prst="rect">
            <a:avLst/>
          </a:prstGeom>
          <a:noFill/>
          <a:ln w="12700">
            <a:noFill/>
            <a:miter lim="800000"/>
            <a:headEnd/>
            <a:tailEnd/>
          </a:ln>
          <a:effectLst/>
        </p:spPr>
        <p:txBody>
          <a:bodyPr lIns="90488" tIns="44450" rIns="90488" bIns="44450">
            <a:spAutoFit/>
          </a:bodyPr>
          <a:lstStyle/>
          <a:p>
            <a:pPr>
              <a:spcBef>
                <a:spcPct val="50000"/>
              </a:spcBef>
            </a:pPr>
            <a:r>
              <a:rPr lang="en-US" sz="15000" dirty="0" smtClean="0">
                <a:solidFill>
                  <a:srgbClr val="FC0128"/>
                </a:solidFill>
                <a:latin typeface="Times New Roman" pitchFamily="18" charset="0"/>
              </a:rPr>
              <a:t>3</a:t>
            </a:r>
            <a:endParaRPr lang="en-US" sz="15000" dirty="0">
              <a:solidFill>
                <a:srgbClr val="FC0128"/>
              </a:solidFill>
              <a:latin typeface="Times New Roman" pitchFamily="18" charset="0"/>
            </a:endParaRPr>
          </a:p>
        </p:txBody>
      </p:sp>
      <p:sp>
        <p:nvSpPr>
          <p:cNvPr id="6147" name="Rectangle 3"/>
          <p:cNvSpPr>
            <a:spLocks noChangeArrowheads="1"/>
          </p:cNvSpPr>
          <p:nvPr/>
        </p:nvSpPr>
        <p:spPr bwMode="auto">
          <a:xfrm>
            <a:off x="6172200" y="696913"/>
            <a:ext cx="1738313" cy="423862"/>
          </a:xfrm>
          <a:prstGeom prst="rect">
            <a:avLst/>
          </a:prstGeom>
          <a:noFill/>
          <a:ln w="12700">
            <a:noFill/>
            <a:miter lim="800000"/>
            <a:headEnd/>
            <a:tailEnd/>
          </a:ln>
          <a:effectLst/>
        </p:spPr>
        <p:txBody>
          <a:bodyPr lIns="90488" tIns="44450" rIns="90488" bIns="44450">
            <a:spAutoFit/>
          </a:bodyPr>
          <a:lstStyle/>
          <a:p>
            <a:pPr algn="r">
              <a:spcBef>
                <a:spcPct val="50000"/>
              </a:spcBef>
            </a:pPr>
            <a:r>
              <a:rPr lang="en-US" sz="2200" b="0">
                <a:solidFill>
                  <a:schemeClr val="folHlink"/>
                </a:solidFill>
                <a:effectLst>
                  <a:outerShdw blurRad="38100" dist="38100" dir="2700000" algn="tl">
                    <a:srgbClr val="C0C0C0"/>
                  </a:outerShdw>
                </a:effectLst>
                <a:latin typeface="Arial" charset="0"/>
              </a:rPr>
              <a:t>Bab </a:t>
            </a:r>
          </a:p>
        </p:txBody>
      </p:sp>
      <p:sp>
        <p:nvSpPr>
          <p:cNvPr id="6148" name="Rectangle 4"/>
          <p:cNvSpPr>
            <a:spLocks noChangeArrowheads="1"/>
          </p:cNvSpPr>
          <p:nvPr/>
        </p:nvSpPr>
        <p:spPr bwMode="auto">
          <a:xfrm>
            <a:off x="128954" y="2096294"/>
            <a:ext cx="7758113" cy="1320874"/>
          </a:xfrm>
          <a:prstGeom prst="rect">
            <a:avLst/>
          </a:prstGeom>
          <a:noFill/>
          <a:ln w="12700">
            <a:noFill/>
            <a:miter lim="800000"/>
            <a:headEnd/>
            <a:tailEnd/>
          </a:ln>
          <a:effectLst/>
        </p:spPr>
        <p:txBody>
          <a:bodyPr wrap="square" lIns="90488" tIns="44450" rIns="90488" bIns="44450">
            <a:spAutoFit/>
          </a:bodyPr>
          <a:lstStyle/>
          <a:p>
            <a:pPr algn="r">
              <a:spcBef>
                <a:spcPts val="0"/>
              </a:spcBef>
            </a:pPr>
            <a:r>
              <a:rPr lang="en-US" sz="4000" dirty="0" err="1" smtClean="0">
                <a:solidFill>
                  <a:srgbClr val="FC0128"/>
                </a:solidFill>
                <a:latin typeface="Times New Roman" pitchFamily="18" charset="0"/>
              </a:rPr>
              <a:t>Keselamatan</a:t>
            </a:r>
            <a:r>
              <a:rPr lang="en-US" sz="4000" dirty="0" smtClean="0">
                <a:solidFill>
                  <a:srgbClr val="FC0128"/>
                </a:solidFill>
                <a:latin typeface="Times New Roman" pitchFamily="18" charset="0"/>
              </a:rPr>
              <a:t> </a:t>
            </a:r>
            <a:r>
              <a:rPr lang="en-US" sz="4000" dirty="0" err="1" smtClean="0">
                <a:solidFill>
                  <a:srgbClr val="FC0128"/>
                </a:solidFill>
                <a:latin typeface="Times New Roman" pitchFamily="18" charset="0"/>
              </a:rPr>
              <a:t>Konstruksi</a:t>
            </a:r>
            <a:r>
              <a:rPr lang="en-US" sz="4000" dirty="0" smtClean="0">
                <a:solidFill>
                  <a:srgbClr val="FC0128"/>
                </a:solidFill>
                <a:latin typeface="Times New Roman" pitchFamily="18" charset="0"/>
              </a:rPr>
              <a:t> </a:t>
            </a:r>
            <a:r>
              <a:rPr lang="en-US" sz="4000" dirty="0" err="1" smtClean="0">
                <a:solidFill>
                  <a:srgbClr val="FC0128"/>
                </a:solidFill>
                <a:latin typeface="Times New Roman" pitchFamily="18" charset="0"/>
              </a:rPr>
              <a:t>dan</a:t>
            </a:r>
            <a:r>
              <a:rPr lang="en-US" sz="4000" dirty="0" smtClean="0">
                <a:solidFill>
                  <a:srgbClr val="FC0128"/>
                </a:solidFill>
                <a:latin typeface="Times New Roman" pitchFamily="18" charset="0"/>
              </a:rPr>
              <a:t> </a:t>
            </a:r>
            <a:r>
              <a:rPr lang="en-US" sz="4000" dirty="0" err="1" smtClean="0">
                <a:solidFill>
                  <a:srgbClr val="FC0128"/>
                </a:solidFill>
                <a:latin typeface="Times New Roman" pitchFamily="18" charset="0"/>
              </a:rPr>
              <a:t>Permesinan</a:t>
            </a:r>
            <a:endParaRPr lang="en-US" sz="4000" dirty="0">
              <a:solidFill>
                <a:srgbClr val="FC0128"/>
              </a:solidFill>
              <a:latin typeface="Times New Roman" pitchFamily="18" charset="0"/>
            </a:endParaRPr>
          </a:p>
        </p:txBody>
      </p:sp>
      <p:sp>
        <p:nvSpPr>
          <p:cNvPr id="2" name="TextBox 1"/>
          <p:cNvSpPr txBox="1"/>
          <p:nvPr/>
        </p:nvSpPr>
        <p:spPr>
          <a:xfrm>
            <a:off x="3581786" y="4572000"/>
            <a:ext cx="4305281" cy="830997"/>
          </a:xfrm>
          <a:prstGeom prst="rect">
            <a:avLst/>
          </a:prstGeom>
          <a:noFill/>
        </p:spPr>
        <p:txBody>
          <a:bodyPr wrap="none" rtlCol="0">
            <a:spAutoFit/>
          </a:bodyPr>
          <a:lstStyle/>
          <a:p>
            <a:pPr algn="r"/>
            <a:r>
              <a:rPr lang="en-US" dirty="0" err="1" smtClean="0"/>
              <a:t>Disusun</a:t>
            </a:r>
            <a:r>
              <a:rPr lang="en-US" dirty="0" smtClean="0"/>
              <a:t> </a:t>
            </a:r>
            <a:r>
              <a:rPr lang="en-US" dirty="0" err="1" smtClean="0"/>
              <a:t>oleh</a:t>
            </a:r>
            <a:r>
              <a:rPr lang="en-US" dirty="0" smtClean="0"/>
              <a:t> Tim </a:t>
            </a:r>
            <a:r>
              <a:rPr lang="en-US" dirty="0" err="1" smtClean="0"/>
              <a:t>Dosen</a:t>
            </a:r>
            <a:r>
              <a:rPr lang="en-US" dirty="0" smtClean="0"/>
              <a:t> K3L FTUI</a:t>
            </a:r>
          </a:p>
          <a:p>
            <a:pPr algn="r"/>
            <a:r>
              <a:rPr lang="en-US" dirty="0" err="1" smtClean="0"/>
              <a:t>Genap</a:t>
            </a:r>
            <a:r>
              <a:rPr lang="en-US" dirty="0" smtClean="0"/>
              <a:t> 2019/2020</a:t>
            </a: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42900" y="228600"/>
            <a:ext cx="8382000" cy="1143000"/>
          </a:xfrm>
          <a:noFill/>
          <a:ln/>
          <a:effectLst>
            <a:outerShdw algn="ctr" rotWithShape="0">
              <a:schemeClr val="tx2"/>
            </a:outerShdw>
          </a:effectLst>
        </p:spPr>
        <p:txBody>
          <a:bodyPr lIns="90488" tIns="44450" rIns="90488" bIns="44450">
            <a:normAutofit fontScale="90000"/>
          </a:bodyPr>
          <a:lstStyle/>
          <a:p>
            <a:pPr algn="ctr"/>
            <a:r>
              <a:rPr lang="en-US" sz="3600" dirty="0" err="1" smtClean="0"/>
              <a:t>Keselamatan</a:t>
            </a:r>
            <a:r>
              <a:rPr lang="en-US" sz="3600" dirty="0" smtClean="0"/>
              <a:t> </a:t>
            </a:r>
            <a:r>
              <a:rPr lang="en-US" sz="3600" dirty="0" err="1" smtClean="0"/>
              <a:t>dalam</a:t>
            </a:r>
            <a:r>
              <a:rPr lang="en-US" sz="3600" dirty="0" smtClean="0"/>
              <a:t> </a:t>
            </a:r>
            <a:r>
              <a:rPr lang="en-US" sz="3600" dirty="0" err="1" smtClean="0"/>
              <a:t>siklus</a:t>
            </a:r>
            <a:r>
              <a:rPr lang="en-US" sz="3600" dirty="0" smtClean="0"/>
              <a:t> </a:t>
            </a:r>
            <a:r>
              <a:rPr lang="en-US" sz="3600" dirty="0" err="1" smtClean="0"/>
              <a:t>hidup</a:t>
            </a:r>
            <a:r>
              <a:rPr lang="en-US" sz="3600" dirty="0" smtClean="0"/>
              <a:t> </a:t>
            </a:r>
            <a:r>
              <a:rPr lang="en-US" sz="3600" dirty="0" err="1" smtClean="0"/>
              <a:t>permesinan</a:t>
            </a:r>
            <a:endParaRPr lang="en-US" sz="3600" dirty="0"/>
          </a:p>
        </p:txBody>
      </p:sp>
      <p:sp>
        <p:nvSpPr>
          <p:cNvPr id="5" name="Slide Number Placeholder 3"/>
          <p:cNvSpPr>
            <a:spLocks noGrp="1"/>
          </p:cNvSpPr>
          <p:nvPr>
            <p:ph type="sldNum" sz="quarter" idx="12"/>
          </p:nvPr>
        </p:nvSpPr>
        <p:spPr/>
        <p:txBody>
          <a:bodyPr/>
          <a:lstStyle/>
          <a:p>
            <a:fld id="{0B131CD5-2F65-4B11-9197-8ADB1880757C}" type="slidenum">
              <a:rPr lang="en-US"/>
              <a:pPr/>
              <a:t>10</a:t>
            </a:fld>
            <a:endParaRPr lang="en-US"/>
          </a:p>
        </p:txBody>
      </p:sp>
      <p:sp>
        <p:nvSpPr>
          <p:cNvPr id="139267" name="Rectangle 3"/>
          <p:cNvSpPr>
            <a:spLocks noChangeArrowheads="1"/>
          </p:cNvSpPr>
          <p:nvPr/>
        </p:nvSpPr>
        <p:spPr bwMode="auto">
          <a:xfrm>
            <a:off x="546100" y="71438"/>
            <a:ext cx="449263" cy="314325"/>
          </a:xfrm>
          <a:prstGeom prst="rect">
            <a:avLst/>
          </a:prstGeom>
          <a:noFill/>
          <a:ln w="12700">
            <a:noFill/>
            <a:miter lim="800000"/>
            <a:headEnd/>
            <a:tailEnd/>
          </a:ln>
          <a:effectLst/>
        </p:spPr>
        <p:txBody>
          <a:bodyPr wrap="none" lIns="90488" tIns="44450" rIns="90488" bIns="44450">
            <a:spAutoFit/>
          </a:bodyPr>
          <a:lstStyle/>
          <a:p>
            <a:pPr algn="r"/>
            <a:r>
              <a:rPr lang="en-US" sz="1400">
                <a:solidFill>
                  <a:srgbClr val="FCFEB9"/>
                </a:solidFill>
                <a:latin typeface="Arial" charset="0"/>
              </a:rPr>
              <a:t>1-1</a:t>
            </a:r>
          </a:p>
        </p:txBody>
      </p:sp>
      <p:sp>
        <p:nvSpPr>
          <p:cNvPr id="139269" name="Rectangle 5"/>
          <p:cNvSpPr>
            <a:spLocks noChangeArrowheads="1"/>
          </p:cNvSpPr>
          <p:nvPr/>
        </p:nvSpPr>
        <p:spPr bwMode="auto">
          <a:xfrm>
            <a:off x="685800" y="1371600"/>
            <a:ext cx="7696200" cy="4495800"/>
          </a:xfrm>
          <a:prstGeom prst="rect">
            <a:avLst/>
          </a:prstGeom>
          <a:noFill/>
          <a:ln w="9525">
            <a:noFill/>
            <a:miter lim="800000"/>
            <a:headEnd/>
            <a:tailEnd/>
          </a:ln>
          <a:effectLst/>
        </p:spPr>
        <p:txBody>
          <a:bodyPr lIns="0" tIns="0" rIns="274320"/>
          <a:lstStyle/>
          <a:p>
            <a:pPr algn="just" defTabSz="912813">
              <a:lnSpc>
                <a:spcPct val="90000"/>
              </a:lnSpc>
              <a:spcBef>
                <a:spcPct val="20000"/>
              </a:spcBef>
              <a:buClr>
                <a:schemeClr val="hlink"/>
              </a:buClr>
              <a:buSzPct val="50000"/>
            </a:pPr>
            <a:r>
              <a:rPr kumimoji="1" lang="en-US" altLang="en-US" sz="2800" b="0" dirty="0" smtClean="0">
                <a:latin typeface="Arial" charset="0"/>
                <a:cs typeface="Times New Roman" pitchFamily="18" charset="0"/>
              </a:rPr>
              <a:t>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smtClean="0">
                <a:latin typeface="Arial" charset="0"/>
                <a:cs typeface="Times New Roman" pitchFamily="18" charset="0"/>
              </a:rPr>
              <a:t>    </a:t>
            </a:r>
            <a:r>
              <a:rPr kumimoji="1" lang="en-US" altLang="en-US" sz="2800" b="0" dirty="0" err="1" smtClean="0">
                <a:latin typeface="Arial" charset="0"/>
                <a:cs typeface="Times New Roman" pitchFamily="18" charset="0"/>
              </a:rPr>
              <a:t>Desain</a:t>
            </a:r>
            <a:r>
              <a:rPr kumimoji="1" lang="en-US" altLang="en-US" sz="2800" b="0" dirty="0" smtClean="0">
                <a:latin typeface="Arial" charset="0"/>
                <a:cs typeface="Times New Roman" pitchFamily="18" charset="0"/>
              </a:rPr>
              <a:t>,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smtClean="0">
                <a:latin typeface="Arial" charset="0"/>
                <a:cs typeface="Times New Roman" pitchFamily="18" charset="0"/>
              </a:rPr>
              <a:t>    </a:t>
            </a:r>
            <a:r>
              <a:rPr kumimoji="1" lang="en-US" altLang="en-US" sz="2800" b="0" dirty="0">
                <a:latin typeface="Arial" charset="0"/>
                <a:cs typeface="Times New Roman" pitchFamily="18" charset="0"/>
              </a:rPr>
              <a:t>Pemilihan material,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a:latin typeface="Arial" charset="0"/>
                <a:cs typeface="Times New Roman" pitchFamily="18" charset="0"/>
              </a:rPr>
              <a:t>    Manufaktur,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a:latin typeface="Arial" charset="0"/>
                <a:cs typeface="Times New Roman" pitchFamily="18" charset="0"/>
              </a:rPr>
              <a:t>    A</a:t>
            </a:r>
            <a:r>
              <a:rPr kumimoji="1" lang="en-US" altLang="en-US" sz="2800" b="0" i="1" dirty="0">
                <a:latin typeface="Arial" charset="0"/>
                <a:cs typeface="Times New Roman" pitchFamily="18" charset="0"/>
              </a:rPr>
              <a:t>ssembly</a:t>
            </a:r>
            <a:r>
              <a:rPr kumimoji="1" lang="en-US" altLang="en-US" sz="2800" b="0" dirty="0">
                <a:latin typeface="Arial" charset="0"/>
                <a:cs typeface="Times New Roman" pitchFamily="18" charset="0"/>
              </a:rPr>
              <a:t>,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a:latin typeface="Arial" charset="0"/>
                <a:cs typeface="Times New Roman" pitchFamily="18" charset="0"/>
              </a:rPr>
              <a:t>    Transportasi, </a:t>
            </a:r>
          </a:p>
          <a:p>
            <a:pPr algn="just" defTabSz="912813">
              <a:lnSpc>
                <a:spcPct val="90000"/>
              </a:lnSpc>
              <a:spcBef>
                <a:spcPct val="20000"/>
              </a:spcBef>
              <a:buClr>
                <a:schemeClr val="hlink"/>
              </a:buClr>
              <a:buSzPct val="50000"/>
              <a:buFont typeface="Wingdings" pitchFamily="2" charset="2"/>
              <a:buChar char="ü"/>
            </a:pPr>
            <a:r>
              <a:rPr kumimoji="1" lang="en-US" altLang="en-US" sz="2800" b="0" i="1" dirty="0">
                <a:latin typeface="Arial" charset="0"/>
                <a:cs typeface="Times New Roman" pitchFamily="18" charset="0"/>
              </a:rPr>
              <a:t>    Commissioning</a:t>
            </a:r>
            <a:r>
              <a:rPr kumimoji="1" lang="en-US" altLang="en-US" sz="2800" b="0" dirty="0">
                <a:latin typeface="Arial" charset="0"/>
                <a:cs typeface="Times New Roman" pitchFamily="18" charset="0"/>
              </a:rPr>
              <a:t>, </a:t>
            </a:r>
          </a:p>
          <a:p>
            <a:pPr algn="just" defTabSz="912813">
              <a:lnSpc>
                <a:spcPct val="90000"/>
              </a:lnSpc>
              <a:spcBef>
                <a:spcPct val="20000"/>
              </a:spcBef>
              <a:buClr>
                <a:schemeClr val="hlink"/>
              </a:buClr>
              <a:buSzPct val="50000"/>
              <a:buFont typeface="Wingdings" pitchFamily="2" charset="2"/>
              <a:buChar char="ü"/>
            </a:pPr>
            <a:r>
              <a:rPr kumimoji="1" lang="en-US" altLang="en-US" sz="2800" b="0" dirty="0">
                <a:latin typeface="Arial" charset="0"/>
                <a:cs typeface="Times New Roman" pitchFamily="18" charset="0"/>
              </a:rPr>
              <a:t>    Operasi dan Pemeliharaan </a:t>
            </a:r>
          </a:p>
          <a:p>
            <a:pPr algn="just" defTabSz="912813">
              <a:lnSpc>
                <a:spcPct val="90000"/>
              </a:lnSpc>
              <a:spcBef>
                <a:spcPct val="20000"/>
              </a:spcBef>
              <a:buClr>
                <a:schemeClr val="hlink"/>
              </a:buClr>
              <a:buSzPct val="50000"/>
              <a:buFont typeface="Wingdings" pitchFamily="2" charset="2"/>
              <a:buChar char="ü"/>
            </a:pPr>
            <a:r>
              <a:rPr kumimoji="1" lang="en-US" altLang="en-US" sz="2800" b="0" i="1" dirty="0">
                <a:latin typeface="Arial" charset="0"/>
                <a:cs typeface="Times New Roman" pitchFamily="18" charset="0"/>
              </a:rPr>
              <a:t>    Demolition</a:t>
            </a:r>
            <a:r>
              <a:rPr kumimoji="1" lang="en-US" altLang="en-US" sz="2800" b="0" dirty="0">
                <a:latin typeface="Arial" charset="0"/>
              </a:rPr>
              <a:t> </a:t>
            </a:r>
            <a:endParaRPr kumimoji="1" lang="en-US" altLang="en-US" sz="2800" b="0" dirty="0">
              <a:latin typeface="Arial" charset="0"/>
              <a:cs typeface="Times New Roman" pitchFamily="18" charset="0"/>
            </a:endParaRPr>
          </a:p>
          <a:p>
            <a:pPr algn="just" defTabSz="912813">
              <a:lnSpc>
                <a:spcPct val="90000"/>
              </a:lnSpc>
              <a:spcBef>
                <a:spcPct val="20000"/>
              </a:spcBef>
              <a:buClr>
                <a:schemeClr val="hlink"/>
              </a:buClr>
              <a:buSzPct val="50000"/>
              <a:buFont typeface="Monotype Sorts" pitchFamily="2" charset="2"/>
              <a:buChar char="n"/>
            </a:pPr>
            <a:endParaRPr kumimoji="1" lang="en-AU" altLang="en-US" sz="2800" b="0" dirty="0">
              <a:latin typeface="Arial" charset="0"/>
            </a:endParaRPr>
          </a:p>
        </p:txBody>
      </p:sp>
    </p:spTree>
    <p:extLst>
      <p:ext uri="{BB962C8B-B14F-4D97-AF65-F5344CB8AC3E}">
        <p14:creationId xmlns:p14="http://schemas.microsoft.com/office/powerpoint/2010/main" val="970485351"/>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908050" y="2124075"/>
            <a:ext cx="1828800" cy="376238"/>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Desain</a:t>
            </a:r>
          </a:p>
        </p:txBody>
      </p:sp>
      <p:sp>
        <p:nvSpPr>
          <p:cNvPr id="11268" name="AutoShape 4"/>
          <p:cNvSpPr>
            <a:spLocks noChangeArrowheads="1"/>
          </p:cNvSpPr>
          <p:nvPr/>
        </p:nvSpPr>
        <p:spPr bwMode="auto">
          <a:xfrm rot="-2069678">
            <a:off x="2432050" y="1357313"/>
            <a:ext cx="990600" cy="457200"/>
          </a:xfrm>
          <a:prstGeom prst="rightArrow">
            <a:avLst>
              <a:gd name="adj1" fmla="val 50000"/>
              <a:gd name="adj2" fmla="val 54167"/>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69" name="Text Box 5"/>
          <p:cNvSpPr txBox="1">
            <a:spLocks noChangeArrowheads="1"/>
          </p:cNvSpPr>
          <p:nvPr/>
        </p:nvSpPr>
        <p:spPr bwMode="auto">
          <a:xfrm>
            <a:off x="3575050" y="1052513"/>
            <a:ext cx="1828800" cy="650875"/>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Material Selection</a:t>
            </a:r>
          </a:p>
        </p:txBody>
      </p:sp>
      <p:sp>
        <p:nvSpPr>
          <p:cNvPr id="11270" name="AutoShape 6"/>
          <p:cNvSpPr>
            <a:spLocks noChangeArrowheads="1"/>
          </p:cNvSpPr>
          <p:nvPr/>
        </p:nvSpPr>
        <p:spPr bwMode="auto">
          <a:xfrm rot="1932750">
            <a:off x="5861050" y="1281113"/>
            <a:ext cx="990600" cy="457200"/>
          </a:xfrm>
          <a:prstGeom prst="rightArrow">
            <a:avLst>
              <a:gd name="adj1" fmla="val 50000"/>
              <a:gd name="adj2" fmla="val 54167"/>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71" name="Text Box 7"/>
          <p:cNvSpPr txBox="1">
            <a:spLocks noChangeArrowheads="1"/>
          </p:cNvSpPr>
          <p:nvPr/>
        </p:nvSpPr>
        <p:spPr bwMode="auto">
          <a:xfrm>
            <a:off x="6546850" y="2043113"/>
            <a:ext cx="2057400" cy="376237"/>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Manufacturing</a:t>
            </a:r>
          </a:p>
        </p:txBody>
      </p:sp>
      <p:sp>
        <p:nvSpPr>
          <p:cNvPr id="11272" name="AutoShape 8"/>
          <p:cNvSpPr>
            <a:spLocks noChangeArrowheads="1"/>
          </p:cNvSpPr>
          <p:nvPr/>
        </p:nvSpPr>
        <p:spPr bwMode="auto">
          <a:xfrm rot="5400000">
            <a:off x="7423150" y="2690813"/>
            <a:ext cx="685800" cy="4572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73" name="Text Box 9"/>
          <p:cNvSpPr txBox="1">
            <a:spLocks noChangeArrowheads="1"/>
          </p:cNvSpPr>
          <p:nvPr/>
        </p:nvSpPr>
        <p:spPr bwMode="auto">
          <a:xfrm>
            <a:off x="6775450" y="3490913"/>
            <a:ext cx="1828800" cy="376237"/>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Assembly</a:t>
            </a:r>
          </a:p>
        </p:txBody>
      </p:sp>
      <p:sp>
        <p:nvSpPr>
          <p:cNvPr id="11274" name="Text Box 10"/>
          <p:cNvSpPr txBox="1">
            <a:spLocks noChangeArrowheads="1"/>
          </p:cNvSpPr>
          <p:nvPr/>
        </p:nvSpPr>
        <p:spPr bwMode="auto">
          <a:xfrm>
            <a:off x="6089650" y="4943475"/>
            <a:ext cx="1828800" cy="376238"/>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Transportation</a:t>
            </a:r>
          </a:p>
        </p:txBody>
      </p:sp>
      <p:sp>
        <p:nvSpPr>
          <p:cNvPr id="11275" name="Text Box 11"/>
          <p:cNvSpPr txBox="1">
            <a:spLocks noChangeArrowheads="1"/>
          </p:cNvSpPr>
          <p:nvPr/>
        </p:nvSpPr>
        <p:spPr bwMode="auto">
          <a:xfrm>
            <a:off x="3384550" y="5624513"/>
            <a:ext cx="2057400" cy="376237"/>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Commissioning</a:t>
            </a:r>
          </a:p>
        </p:txBody>
      </p:sp>
      <p:sp>
        <p:nvSpPr>
          <p:cNvPr id="11276" name="Text Box 12"/>
          <p:cNvSpPr txBox="1">
            <a:spLocks noChangeArrowheads="1"/>
          </p:cNvSpPr>
          <p:nvPr/>
        </p:nvSpPr>
        <p:spPr bwMode="auto">
          <a:xfrm>
            <a:off x="1244600" y="4557713"/>
            <a:ext cx="1828800" cy="650875"/>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Operation &amp; Maintenance</a:t>
            </a:r>
          </a:p>
        </p:txBody>
      </p:sp>
      <p:sp>
        <p:nvSpPr>
          <p:cNvPr id="11277" name="Text Box 13"/>
          <p:cNvSpPr txBox="1">
            <a:spLocks noChangeArrowheads="1"/>
          </p:cNvSpPr>
          <p:nvPr/>
        </p:nvSpPr>
        <p:spPr bwMode="auto">
          <a:xfrm>
            <a:off x="596900" y="3167063"/>
            <a:ext cx="1828800" cy="376237"/>
          </a:xfrm>
          <a:prstGeom prst="rect">
            <a:avLst/>
          </a:prstGeom>
          <a:solidFill>
            <a:srgbClr val="FFFF99"/>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spcBef>
                <a:spcPct val="50000"/>
              </a:spcBef>
            </a:pPr>
            <a:r>
              <a:rPr lang="en-US" altLang="en-US" sz="1800">
                <a:latin typeface="Century Gothic" panose="020B0502020202020204" pitchFamily="34" charset="0"/>
                <a:cs typeface="Arial" panose="020B0604020202020204" pitchFamily="34" charset="0"/>
              </a:rPr>
              <a:t>Demolition</a:t>
            </a:r>
          </a:p>
        </p:txBody>
      </p:sp>
      <p:sp>
        <p:nvSpPr>
          <p:cNvPr id="11278" name="AutoShape 14"/>
          <p:cNvSpPr>
            <a:spLocks noChangeArrowheads="1"/>
          </p:cNvSpPr>
          <p:nvPr/>
        </p:nvSpPr>
        <p:spPr bwMode="auto">
          <a:xfrm rot="7862120">
            <a:off x="7118350" y="4291013"/>
            <a:ext cx="685800" cy="4572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79" name="AutoShape 15"/>
          <p:cNvSpPr>
            <a:spLocks noChangeArrowheads="1"/>
          </p:cNvSpPr>
          <p:nvPr/>
        </p:nvSpPr>
        <p:spPr bwMode="auto">
          <a:xfrm rot="9703458">
            <a:off x="5899150" y="5510213"/>
            <a:ext cx="685800" cy="4572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80" name="AutoShape 16"/>
          <p:cNvSpPr>
            <a:spLocks noChangeArrowheads="1"/>
          </p:cNvSpPr>
          <p:nvPr/>
        </p:nvSpPr>
        <p:spPr bwMode="auto">
          <a:xfrm rot="-8756479">
            <a:off x="2355850" y="5395913"/>
            <a:ext cx="685800" cy="4572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11281" name="AutoShape 17"/>
          <p:cNvSpPr>
            <a:spLocks noChangeArrowheads="1"/>
          </p:cNvSpPr>
          <p:nvPr/>
        </p:nvSpPr>
        <p:spPr bwMode="auto">
          <a:xfrm rot="-7640414">
            <a:off x="1479550" y="3910013"/>
            <a:ext cx="685800" cy="4572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pic>
        <p:nvPicPr>
          <p:cNvPr id="11282" name="Picture 18" descr="j01874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3388" y="1916113"/>
            <a:ext cx="3103562"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6D1E8A4-D962-4352-845C-1B850E73A876}" type="slidenum">
              <a:rPr lang="en-US" smtClean="0"/>
              <a:pPr/>
              <a:t>11</a:t>
            </a:fld>
            <a:endParaRPr lang="en-US"/>
          </a:p>
        </p:txBody>
      </p:sp>
    </p:spTree>
    <p:extLst>
      <p:ext uri="{BB962C8B-B14F-4D97-AF65-F5344CB8AC3E}">
        <p14:creationId xmlns:p14="http://schemas.microsoft.com/office/powerpoint/2010/main" val="2023195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EBFAFD-3CCB-4214-8BA3-9A10E66833AB}" type="slidenum">
              <a:rPr lang="en-US" smtClean="0"/>
              <a:pPr/>
              <a:t>12</a:t>
            </a:fld>
            <a:endParaRPr lang="en-US"/>
          </a:p>
        </p:txBody>
      </p:sp>
      <p:grpSp>
        <p:nvGrpSpPr>
          <p:cNvPr id="18" name="Group 17"/>
          <p:cNvGrpSpPr/>
          <p:nvPr/>
        </p:nvGrpSpPr>
        <p:grpSpPr>
          <a:xfrm>
            <a:off x="152400" y="1919288"/>
            <a:ext cx="8991600" cy="4088845"/>
            <a:chOff x="152400" y="1919288"/>
            <a:chExt cx="8991600" cy="4088845"/>
          </a:xfrm>
        </p:grpSpPr>
        <p:sp>
          <p:nvSpPr>
            <p:cNvPr id="4" name="Text Box 3"/>
            <p:cNvSpPr txBox="1">
              <a:spLocks noChangeArrowheads="1"/>
            </p:cNvSpPr>
            <p:nvPr/>
          </p:nvSpPr>
          <p:spPr bwMode="auto">
            <a:xfrm>
              <a:off x="1981200" y="2133600"/>
              <a:ext cx="2438400" cy="304800"/>
            </a:xfrm>
            <a:prstGeom prst="rect">
              <a:avLst/>
            </a:prstGeom>
            <a:noFill/>
            <a:ln w="9525">
              <a:noFill/>
              <a:miter lim="800000"/>
              <a:headEnd/>
              <a:tailEnd/>
            </a:ln>
          </p:spPr>
          <p:txBody>
            <a:bodyPr anchor="ctr" anchorCtr="1"/>
            <a:lstStyle/>
            <a:p>
              <a:pPr algn="ctr" eaLnBrk="1" hangingPunct="1">
                <a:spcBef>
                  <a:spcPct val="20000"/>
                </a:spcBef>
                <a:buClr>
                  <a:schemeClr val="tx1"/>
                </a:buClr>
                <a:buSzPct val="100000"/>
                <a:defRPr/>
              </a:pPr>
              <a:r>
                <a:rPr lang="en-US" altLang="zh-CN" sz="2000">
                  <a:latin typeface="Arial" charset="0"/>
                  <a:ea typeface="SimSun" pitchFamily="2" charset="-122"/>
                </a:rPr>
                <a:t>Conceptual</a:t>
              </a:r>
              <a:r>
                <a:rPr lang="en-US" altLang="zh-CN">
                  <a:latin typeface="Arial" charset="0"/>
                  <a:ea typeface="SimSun" pitchFamily="2" charset="-122"/>
                </a:rPr>
                <a:t> </a:t>
              </a:r>
              <a:r>
                <a:rPr lang="en-US" altLang="zh-CN" sz="2000">
                  <a:latin typeface="Arial" charset="0"/>
                  <a:ea typeface="SimSun" pitchFamily="2" charset="-122"/>
                </a:rPr>
                <a:t>Design</a:t>
              </a:r>
              <a:endParaRPr lang="en-US" sz="2000">
                <a:effectLst>
                  <a:outerShdw blurRad="38100" dist="38100" dir="2700000" algn="tl">
                    <a:srgbClr val="000000"/>
                  </a:outerShdw>
                </a:effectLst>
                <a:latin typeface="Arial" charset="0"/>
              </a:endParaRPr>
            </a:p>
          </p:txBody>
        </p:sp>
        <p:sp>
          <p:nvSpPr>
            <p:cNvPr id="5" name="Text Box 4"/>
            <p:cNvSpPr txBox="1">
              <a:spLocks noChangeArrowheads="1"/>
            </p:cNvSpPr>
            <p:nvPr/>
          </p:nvSpPr>
          <p:spPr bwMode="auto">
            <a:xfrm>
              <a:off x="3143250" y="2667000"/>
              <a:ext cx="2647950" cy="304800"/>
            </a:xfrm>
            <a:prstGeom prst="rect">
              <a:avLst/>
            </a:prstGeom>
            <a:noFill/>
            <a:ln w="9525">
              <a:noFill/>
              <a:miter lim="800000"/>
              <a:headEnd/>
              <a:tailEnd/>
            </a:ln>
          </p:spPr>
          <p:txBody>
            <a:bodyPr anchor="ctr" anchorCtr="1"/>
            <a:lstStyle/>
            <a:p>
              <a:pPr algn="ctr" eaLnBrk="1" hangingPunct="1">
                <a:spcBef>
                  <a:spcPct val="20000"/>
                </a:spcBef>
                <a:buClr>
                  <a:schemeClr val="tx1"/>
                </a:buClr>
                <a:buSzPct val="100000"/>
                <a:defRPr/>
              </a:pPr>
              <a:r>
                <a:rPr lang="en-US" altLang="zh-CN" sz="2000">
                  <a:latin typeface="Arial" charset="0"/>
                  <a:ea typeface="SimSun" pitchFamily="2" charset="-122"/>
                </a:rPr>
                <a:t>Detailed Engineering</a:t>
              </a:r>
              <a:endParaRPr lang="en-US" sz="2000">
                <a:effectLst>
                  <a:outerShdw blurRad="38100" dist="38100" dir="2700000" algn="tl">
                    <a:srgbClr val="000000"/>
                  </a:outerShdw>
                </a:effectLst>
                <a:latin typeface="Arial" charset="0"/>
              </a:endParaRPr>
            </a:p>
          </p:txBody>
        </p:sp>
        <p:sp>
          <p:nvSpPr>
            <p:cNvPr id="6" name="Text Box 5"/>
            <p:cNvSpPr txBox="1">
              <a:spLocks noChangeArrowheads="1"/>
            </p:cNvSpPr>
            <p:nvPr/>
          </p:nvSpPr>
          <p:spPr bwMode="auto">
            <a:xfrm>
              <a:off x="4572000" y="3200400"/>
              <a:ext cx="1905000" cy="304800"/>
            </a:xfrm>
            <a:prstGeom prst="rect">
              <a:avLst/>
            </a:prstGeom>
            <a:noFill/>
            <a:ln w="9525">
              <a:noFill/>
              <a:miter lim="800000"/>
              <a:headEnd/>
              <a:tailEnd/>
            </a:ln>
          </p:spPr>
          <p:txBody>
            <a:bodyPr anchor="ctr" anchorCtr="1"/>
            <a:lstStyle/>
            <a:p>
              <a:pPr algn="ctr" eaLnBrk="1" hangingPunct="1">
                <a:spcBef>
                  <a:spcPct val="20000"/>
                </a:spcBef>
                <a:buClr>
                  <a:schemeClr val="tx1"/>
                </a:buClr>
                <a:buSzPct val="100000"/>
                <a:defRPr/>
              </a:pPr>
              <a:r>
                <a:rPr lang="en-US" altLang="zh-CN" sz="2000" dirty="0">
                  <a:latin typeface="Arial" charset="0"/>
                  <a:ea typeface="SimSun" pitchFamily="2" charset="-122"/>
                </a:rPr>
                <a:t>Procurement</a:t>
              </a:r>
              <a:endParaRPr lang="en-US" sz="2000" dirty="0">
                <a:effectLst>
                  <a:outerShdw blurRad="38100" dist="38100" dir="2700000" algn="tl">
                    <a:srgbClr val="000000"/>
                  </a:outerShdw>
                </a:effectLst>
                <a:latin typeface="Times New Roman" pitchFamily="18" charset="0"/>
              </a:endParaRPr>
            </a:p>
          </p:txBody>
        </p:sp>
        <p:sp>
          <p:nvSpPr>
            <p:cNvPr id="7" name="Text Box 6"/>
            <p:cNvSpPr txBox="1">
              <a:spLocks noChangeArrowheads="1"/>
            </p:cNvSpPr>
            <p:nvPr/>
          </p:nvSpPr>
          <p:spPr bwMode="auto">
            <a:xfrm>
              <a:off x="5257800" y="3748088"/>
              <a:ext cx="1876425" cy="304800"/>
            </a:xfrm>
            <a:prstGeom prst="rect">
              <a:avLst/>
            </a:prstGeom>
            <a:noFill/>
            <a:ln w="9525">
              <a:noFill/>
              <a:miter lim="800000"/>
              <a:headEnd/>
              <a:tailEnd/>
            </a:ln>
          </p:spPr>
          <p:txBody>
            <a:bodyPr anchor="ctr" anchorCtr="1"/>
            <a:lstStyle/>
            <a:p>
              <a:pPr algn="ctr" eaLnBrk="1" hangingPunct="1">
                <a:spcBef>
                  <a:spcPct val="20000"/>
                </a:spcBef>
                <a:buClr>
                  <a:schemeClr val="tx1"/>
                </a:buClr>
                <a:buSzPct val="100000"/>
                <a:defRPr/>
              </a:pPr>
              <a:r>
                <a:rPr lang="en-US" altLang="zh-CN" sz="2000">
                  <a:latin typeface="Arial" charset="0"/>
                  <a:ea typeface="SimSun" pitchFamily="2" charset="-122"/>
                </a:rPr>
                <a:t>Construction</a:t>
              </a:r>
              <a:endParaRPr lang="en-US" sz="2000">
                <a:effectLst>
                  <a:outerShdw blurRad="38100" dist="38100" dir="2700000" algn="tl">
                    <a:srgbClr val="000000"/>
                  </a:outerShdw>
                </a:effectLst>
                <a:latin typeface="Times New Roman" pitchFamily="18" charset="0"/>
              </a:endParaRPr>
            </a:p>
          </p:txBody>
        </p:sp>
        <p:sp>
          <p:nvSpPr>
            <p:cNvPr id="8" name="Text Box 7"/>
            <p:cNvSpPr txBox="1">
              <a:spLocks noChangeArrowheads="1"/>
            </p:cNvSpPr>
            <p:nvPr/>
          </p:nvSpPr>
          <p:spPr bwMode="auto">
            <a:xfrm>
              <a:off x="7286625" y="4267200"/>
              <a:ext cx="1171575" cy="304800"/>
            </a:xfrm>
            <a:prstGeom prst="rect">
              <a:avLst/>
            </a:prstGeom>
            <a:noFill/>
            <a:ln w="9525">
              <a:noFill/>
              <a:miter lim="800000"/>
              <a:headEnd/>
              <a:tailEnd/>
            </a:ln>
          </p:spPr>
          <p:txBody>
            <a:bodyPr anchor="ctr" anchorCtr="1"/>
            <a:lstStyle/>
            <a:p>
              <a:pPr algn="ctr" eaLnBrk="1" hangingPunct="1">
                <a:spcBef>
                  <a:spcPct val="20000"/>
                </a:spcBef>
                <a:buClr>
                  <a:schemeClr val="tx1"/>
                </a:buClr>
                <a:buSzPct val="100000"/>
                <a:defRPr/>
              </a:pPr>
              <a:r>
                <a:rPr lang="en-US" altLang="zh-CN" sz="2000">
                  <a:latin typeface="Arial" charset="0"/>
                  <a:ea typeface="SimSun" pitchFamily="2" charset="-122"/>
                </a:rPr>
                <a:t>Start-up</a:t>
              </a:r>
              <a:endParaRPr lang="en-US" sz="2000">
                <a:effectLst>
                  <a:outerShdw blurRad="38100" dist="38100" dir="2700000" algn="tl">
                    <a:srgbClr val="000000"/>
                  </a:outerShdw>
                </a:effectLst>
                <a:latin typeface="Times New Roman" pitchFamily="18" charset="0"/>
              </a:endParaRPr>
            </a:p>
          </p:txBody>
        </p:sp>
        <p:sp>
          <p:nvSpPr>
            <p:cNvPr id="9" name="Text Box 8"/>
            <p:cNvSpPr txBox="1">
              <a:spLocks noChangeArrowheads="1"/>
            </p:cNvSpPr>
            <p:nvPr/>
          </p:nvSpPr>
          <p:spPr bwMode="auto">
            <a:xfrm>
              <a:off x="1143000" y="2057400"/>
              <a:ext cx="600075" cy="314325"/>
            </a:xfrm>
            <a:prstGeom prst="rect">
              <a:avLst/>
            </a:prstGeom>
            <a:noFill/>
            <a:ln w="9525">
              <a:noFill/>
              <a:miter lim="800000"/>
              <a:headEnd/>
              <a:tailEnd/>
            </a:ln>
          </p:spPr>
          <p:txBody>
            <a:bodyPr/>
            <a:lstStyle/>
            <a:p>
              <a:pPr algn="r" eaLnBrk="1" hangingPunct="1">
                <a:spcBef>
                  <a:spcPct val="20000"/>
                </a:spcBef>
                <a:buClr>
                  <a:schemeClr val="tx1"/>
                </a:buClr>
                <a:buSzPct val="100000"/>
                <a:defRPr/>
              </a:pPr>
              <a:r>
                <a:rPr lang="en-US" altLang="zh-CN" sz="1400">
                  <a:latin typeface="Arial" charset="0"/>
                  <a:ea typeface="SimSun" pitchFamily="2" charset="-122"/>
                </a:rPr>
                <a:t>High</a:t>
              </a:r>
              <a:endParaRPr lang="en-US" sz="1400">
                <a:effectLst>
                  <a:outerShdw blurRad="38100" dist="38100" dir="2700000" algn="tl">
                    <a:srgbClr val="000000"/>
                  </a:outerShdw>
                </a:effectLst>
                <a:latin typeface="Times New Roman" pitchFamily="18" charset="0"/>
              </a:endParaRPr>
            </a:p>
          </p:txBody>
        </p:sp>
        <p:sp>
          <p:nvSpPr>
            <p:cNvPr id="10" name="Text Box 9"/>
            <p:cNvSpPr txBox="1">
              <a:spLocks noChangeArrowheads="1"/>
            </p:cNvSpPr>
            <p:nvPr/>
          </p:nvSpPr>
          <p:spPr bwMode="auto">
            <a:xfrm>
              <a:off x="1143000" y="4724400"/>
              <a:ext cx="600075" cy="333375"/>
            </a:xfrm>
            <a:prstGeom prst="rect">
              <a:avLst/>
            </a:prstGeom>
            <a:noFill/>
            <a:ln w="9525">
              <a:noFill/>
              <a:miter lim="800000"/>
              <a:headEnd/>
              <a:tailEnd/>
            </a:ln>
          </p:spPr>
          <p:txBody>
            <a:bodyPr/>
            <a:lstStyle/>
            <a:p>
              <a:pPr algn="r" eaLnBrk="1" hangingPunct="1">
                <a:spcBef>
                  <a:spcPct val="20000"/>
                </a:spcBef>
                <a:buClr>
                  <a:schemeClr val="tx1"/>
                </a:buClr>
                <a:buSzPct val="100000"/>
                <a:defRPr/>
              </a:pPr>
              <a:r>
                <a:rPr lang="en-US" altLang="zh-CN" sz="1400">
                  <a:latin typeface="Arial" charset="0"/>
                  <a:ea typeface="SimSun" pitchFamily="2" charset="-122"/>
                </a:rPr>
                <a:t>Low</a:t>
              </a:r>
              <a:endParaRPr lang="en-US" sz="1400">
                <a:effectLst>
                  <a:outerShdw blurRad="38100" dist="38100" dir="2700000" algn="tl">
                    <a:srgbClr val="000000"/>
                  </a:outerShdw>
                </a:effectLst>
                <a:latin typeface="Times New Roman" pitchFamily="18" charset="0"/>
              </a:endParaRPr>
            </a:p>
          </p:txBody>
        </p:sp>
        <p:sp>
          <p:nvSpPr>
            <p:cNvPr id="11" name="Text Box 10"/>
            <p:cNvSpPr txBox="1">
              <a:spLocks noChangeArrowheads="1"/>
            </p:cNvSpPr>
            <p:nvPr/>
          </p:nvSpPr>
          <p:spPr bwMode="auto">
            <a:xfrm>
              <a:off x="152400" y="3124200"/>
              <a:ext cx="1476375" cy="1128713"/>
            </a:xfrm>
            <a:prstGeom prst="rect">
              <a:avLst/>
            </a:prstGeom>
            <a:noFill/>
            <a:ln w="9525">
              <a:noFill/>
              <a:miter lim="800000"/>
              <a:headEnd/>
              <a:tailEnd/>
            </a:ln>
          </p:spPr>
          <p:txBody>
            <a:bodyPr/>
            <a:lstStyle/>
            <a:p>
              <a:pPr algn="ctr" eaLnBrk="1" hangingPunct="1">
                <a:spcBef>
                  <a:spcPct val="20000"/>
                </a:spcBef>
                <a:buClr>
                  <a:schemeClr val="tx1"/>
                </a:buClr>
                <a:buSzPct val="100000"/>
                <a:defRPr/>
              </a:pPr>
              <a:r>
                <a:rPr lang="en-US" altLang="zh-CN" sz="2000">
                  <a:latin typeface="Arial" charset="0"/>
                  <a:ea typeface="SimSun" pitchFamily="2" charset="-122"/>
                </a:rPr>
                <a:t>Ability to Influence Safety</a:t>
              </a:r>
              <a:endParaRPr lang="en-US" sz="2000">
                <a:effectLst>
                  <a:outerShdw blurRad="38100" dist="38100" dir="2700000" algn="tl">
                    <a:srgbClr val="000000"/>
                  </a:outerShdw>
                </a:effectLst>
                <a:latin typeface="Times New Roman" pitchFamily="18" charset="0"/>
              </a:endParaRPr>
            </a:p>
          </p:txBody>
        </p:sp>
        <p:sp>
          <p:nvSpPr>
            <p:cNvPr id="12" name="Text Box 11"/>
            <p:cNvSpPr txBox="1">
              <a:spLocks noChangeArrowheads="1"/>
            </p:cNvSpPr>
            <p:nvPr/>
          </p:nvSpPr>
          <p:spPr bwMode="auto">
            <a:xfrm>
              <a:off x="3733800" y="5262563"/>
              <a:ext cx="2466975" cy="342900"/>
            </a:xfrm>
            <a:prstGeom prst="rect">
              <a:avLst/>
            </a:prstGeom>
            <a:noFill/>
            <a:ln w="9525">
              <a:noFill/>
              <a:miter lim="800000"/>
              <a:headEnd/>
              <a:tailEnd/>
            </a:ln>
          </p:spPr>
          <p:txBody>
            <a:bodyPr/>
            <a:lstStyle/>
            <a:p>
              <a:pPr algn="ctr" eaLnBrk="1" hangingPunct="1">
                <a:spcBef>
                  <a:spcPct val="20000"/>
                </a:spcBef>
                <a:buClr>
                  <a:schemeClr val="tx1"/>
                </a:buClr>
                <a:buSzPct val="100000"/>
                <a:defRPr/>
              </a:pPr>
              <a:r>
                <a:rPr lang="en-US" altLang="zh-CN" sz="2000">
                  <a:latin typeface="Arial" charset="0"/>
                  <a:ea typeface="SimSun" pitchFamily="2" charset="-122"/>
                </a:rPr>
                <a:t>Project Schedule</a:t>
              </a:r>
            </a:p>
            <a:p>
              <a:pPr algn="ctr" eaLnBrk="1" hangingPunct="1">
                <a:spcBef>
                  <a:spcPct val="20000"/>
                </a:spcBef>
                <a:buClr>
                  <a:schemeClr val="tx1"/>
                </a:buClr>
                <a:buSzPct val="100000"/>
                <a:defRPr/>
              </a:pPr>
              <a:endParaRPr lang="en-US" altLang="zh-CN" sz="2000">
                <a:latin typeface="Arial" charset="0"/>
                <a:ea typeface="SimSun" pitchFamily="2" charset="-122"/>
              </a:endParaRPr>
            </a:p>
            <a:p>
              <a:pPr algn="ctr" eaLnBrk="1" hangingPunct="1">
                <a:spcBef>
                  <a:spcPct val="20000"/>
                </a:spcBef>
                <a:buClr>
                  <a:schemeClr val="tx1"/>
                </a:buClr>
                <a:buSzPct val="100000"/>
                <a:defRPr/>
              </a:pPr>
              <a:r>
                <a:rPr lang="en-US" altLang="zh-CN" sz="2000">
                  <a:latin typeface="Arial" charset="0"/>
                  <a:ea typeface="SimSun" pitchFamily="2" charset="-122"/>
                </a:rPr>
                <a:t> </a:t>
              </a:r>
              <a:endParaRPr lang="en-US" sz="2000">
                <a:effectLst>
                  <a:outerShdw blurRad="38100" dist="38100" dir="2700000" algn="tl">
                    <a:srgbClr val="000000"/>
                  </a:outerShdw>
                </a:effectLst>
                <a:latin typeface="Times New Roman" pitchFamily="18" charset="0"/>
              </a:endParaRPr>
            </a:p>
          </p:txBody>
        </p:sp>
        <p:sp>
          <p:nvSpPr>
            <p:cNvPr id="13" name="Line 12"/>
            <p:cNvSpPr>
              <a:spLocks noChangeShapeType="1"/>
            </p:cNvSpPr>
            <p:nvPr/>
          </p:nvSpPr>
          <p:spPr bwMode="auto">
            <a:xfrm flipV="1">
              <a:off x="1752600" y="1919288"/>
              <a:ext cx="9525" cy="3109912"/>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14" name="Line 13"/>
            <p:cNvSpPr>
              <a:spLocks noChangeShapeType="1"/>
            </p:cNvSpPr>
            <p:nvPr/>
          </p:nvSpPr>
          <p:spPr bwMode="auto">
            <a:xfrm>
              <a:off x="1743075" y="5029200"/>
              <a:ext cx="6553200" cy="0"/>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15" name="Arc 14"/>
            <p:cNvSpPr>
              <a:spLocks/>
            </p:cNvSpPr>
            <p:nvPr/>
          </p:nvSpPr>
          <p:spPr bwMode="auto">
            <a:xfrm rot="10800000">
              <a:off x="1828800" y="1981200"/>
              <a:ext cx="7315200" cy="2971800"/>
            </a:xfrm>
            <a:custGeom>
              <a:avLst/>
              <a:gdLst>
                <a:gd name="T0" fmla="*/ 382981999 w 21551"/>
                <a:gd name="T1" fmla="*/ 0 h 21343"/>
                <a:gd name="T2" fmla="*/ 2147483646 w 21551"/>
                <a:gd name="T3" fmla="*/ 385564977 h 21343"/>
                <a:gd name="T4" fmla="*/ 0 w 21551"/>
                <a:gd name="T5" fmla="*/ 413793527 h 21343"/>
                <a:gd name="T6" fmla="*/ 0 60000 65536"/>
                <a:gd name="T7" fmla="*/ 0 60000 65536"/>
                <a:gd name="T8" fmla="*/ 0 60000 65536"/>
                <a:gd name="T9" fmla="*/ 0 w 21551"/>
                <a:gd name="T10" fmla="*/ 0 h 21343"/>
                <a:gd name="T11" fmla="*/ 21551 w 21551"/>
                <a:gd name="T12" fmla="*/ 21343 h 21343"/>
              </a:gdLst>
              <a:ahLst/>
              <a:cxnLst>
                <a:cxn ang="T6">
                  <a:pos x="T0" y="T1"/>
                </a:cxn>
                <a:cxn ang="T7">
                  <a:pos x="T2" y="T3"/>
                </a:cxn>
                <a:cxn ang="T8">
                  <a:pos x="T4" y="T5"/>
                </a:cxn>
              </a:cxnLst>
              <a:rect l="T9" t="T10" r="T11" b="T12"/>
              <a:pathLst>
                <a:path w="21551" h="21343" fill="none" extrusionOk="0">
                  <a:moveTo>
                    <a:pt x="3323" y="0"/>
                  </a:moveTo>
                  <a:cubicBezTo>
                    <a:pt x="13300" y="1554"/>
                    <a:pt x="20870" y="9812"/>
                    <a:pt x="21550" y="19887"/>
                  </a:cubicBezTo>
                </a:path>
                <a:path w="21551" h="21343" stroke="0" extrusionOk="0">
                  <a:moveTo>
                    <a:pt x="3323" y="0"/>
                  </a:moveTo>
                  <a:cubicBezTo>
                    <a:pt x="13300" y="1554"/>
                    <a:pt x="20870" y="9812"/>
                    <a:pt x="21550" y="19887"/>
                  </a:cubicBezTo>
                  <a:lnTo>
                    <a:pt x="0" y="21343"/>
                  </a:lnTo>
                  <a:lnTo>
                    <a:pt x="3323"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Line 15"/>
            <p:cNvSpPr>
              <a:spLocks noChangeShapeType="1"/>
            </p:cNvSpPr>
            <p:nvPr/>
          </p:nvSpPr>
          <p:spPr bwMode="auto">
            <a:xfrm>
              <a:off x="3124200" y="3343275"/>
              <a:ext cx="1714500" cy="762000"/>
            </a:xfrm>
            <a:prstGeom prst="line">
              <a:avLst/>
            </a:prstGeom>
            <a:noFill/>
            <a:ln w="635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Rectangle 17"/>
            <p:cNvSpPr>
              <a:spLocks noChangeArrowheads="1"/>
            </p:cNvSpPr>
            <p:nvPr/>
          </p:nvSpPr>
          <p:spPr bwMode="auto">
            <a:xfrm>
              <a:off x="5518149" y="5638801"/>
              <a:ext cx="2664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r>
                <a:rPr lang="en-US" altLang="en-US" sz="1800" dirty="0" smtClean="0"/>
                <a:t>[</a:t>
              </a:r>
              <a:r>
                <a:rPr lang="en-US" altLang="en-US" sz="1800" dirty="0" err="1" smtClean="0"/>
                <a:t>Szymberski</a:t>
              </a:r>
              <a:r>
                <a:rPr lang="en-US" altLang="en-US" sz="1800" dirty="0" smtClean="0"/>
                <a:t> 1987]</a:t>
              </a:r>
              <a:endParaRPr lang="en-US" altLang="en-US" sz="1800" dirty="0"/>
            </a:p>
          </p:txBody>
        </p:sp>
      </p:grpSp>
      <p:sp>
        <p:nvSpPr>
          <p:cNvPr id="19" name="TextBox 18"/>
          <p:cNvSpPr txBox="1"/>
          <p:nvPr/>
        </p:nvSpPr>
        <p:spPr>
          <a:xfrm>
            <a:off x="509323" y="494532"/>
            <a:ext cx="7843814" cy="584775"/>
          </a:xfrm>
          <a:prstGeom prst="rect">
            <a:avLst/>
          </a:prstGeom>
          <a:noFill/>
        </p:spPr>
        <p:txBody>
          <a:bodyPr wrap="none" rtlCol="0">
            <a:spAutoFit/>
          </a:bodyPr>
          <a:lstStyle/>
          <a:p>
            <a:r>
              <a:rPr lang="en-US" sz="3200" b="0" dirty="0" err="1" smtClean="0"/>
              <a:t>Peran</a:t>
            </a:r>
            <a:r>
              <a:rPr lang="en-US" sz="3200" b="0" dirty="0" smtClean="0"/>
              <a:t> </a:t>
            </a:r>
            <a:r>
              <a:rPr lang="en-US" sz="3200" b="0" dirty="0" err="1" smtClean="0"/>
              <a:t>tahapan</a:t>
            </a:r>
            <a:r>
              <a:rPr lang="en-US" sz="3200" b="0" dirty="0" smtClean="0"/>
              <a:t> </a:t>
            </a:r>
            <a:r>
              <a:rPr lang="en-US" sz="3200" b="0" dirty="0" err="1" smtClean="0"/>
              <a:t>konstruksi</a:t>
            </a:r>
            <a:r>
              <a:rPr lang="en-US" sz="3200" b="0" dirty="0" smtClean="0"/>
              <a:t> </a:t>
            </a:r>
            <a:r>
              <a:rPr lang="en-US" sz="3200" b="0" dirty="0" err="1" smtClean="0"/>
              <a:t>pada</a:t>
            </a:r>
            <a:r>
              <a:rPr lang="en-US" sz="3200" b="0" dirty="0" smtClean="0"/>
              <a:t> </a:t>
            </a:r>
            <a:r>
              <a:rPr lang="en-US" sz="3200" b="0" dirty="0" err="1" smtClean="0"/>
              <a:t>aspek</a:t>
            </a:r>
            <a:r>
              <a:rPr lang="en-US" sz="3200" b="0" dirty="0" smtClean="0"/>
              <a:t> </a:t>
            </a:r>
            <a:r>
              <a:rPr lang="en-US" sz="3200" b="0" dirty="0" err="1" smtClean="0"/>
              <a:t>keselamatan</a:t>
            </a:r>
            <a:endParaRPr lang="en-US" sz="3200" b="0" dirty="0"/>
          </a:p>
        </p:txBody>
      </p:sp>
    </p:spTree>
    <p:extLst>
      <p:ext uri="{BB962C8B-B14F-4D97-AF65-F5344CB8AC3E}">
        <p14:creationId xmlns:p14="http://schemas.microsoft.com/office/powerpoint/2010/main" val="1411084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EBFAFD-3CCB-4214-8BA3-9A10E66833AB}" type="slidenum">
              <a:rPr lang="en-US" smtClean="0"/>
              <a:pPr/>
              <a:t>13</a:t>
            </a:fld>
            <a:endParaRPr lang="en-US"/>
          </a:p>
        </p:txBody>
      </p:sp>
      <p:pic>
        <p:nvPicPr>
          <p:cNvPr id="4" name="Picture 3"/>
          <p:cNvPicPr>
            <a:picLocks noChangeAspect="1"/>
          </p:cNvPicPr>
          <p:nvPr/>
        </p:nvPicPr>
        <p:blipFill>
          <a:blip r:embed="rId2"/>
          <a:stretch>
            <a:fillRect/>
          </a:stretch>
        </p:blipFill>
        <p:spPr>
          <a:xfrm>
            <a:off x="249749" y="1407250"/>
            <a:ext cx="8644501" cy="4949101"/>
          </a:xfrm>
          <a:prstGeom prst="rect">
            <a:avLst/>
          </a:prstGeom>
        </p:spPr>
      </p:pic>
      <p:sp>
        <p:nvSpPr>
          <p:cNvPr id="5" name="TextBox 4"/>
          <p:cNvSpPr txBox="1"/>
          <p:nvPr/>
        </p:nvSpPr>
        <p:spPr>
          <a:xfrm>
            <a:off x="539512" y="457350"/>
            <a:ext cx="7690503" cy="584775"/>
          </a:xfrm>
          <a:prstGeom prst="rect">
            <a:avLst/>
          </a:prstGeom>
          <a:noFill/>
        </p:spPr>
        <p:txBody>
          <a:bodyPr wrap="none" rtlCol="0">
            <a:spAutoFit/>
          </a:bodyPr>
          <a:lstStyle/>
          <a:p>
            <a:r>
              <a:rPr lang="en-US" sz="3200" b="0" dirty="0" err="1" smtClean="0"/>
              <a:t>Tingkatan</a:t>
            </a:r>
            <a:r>
              <a:rPr lang="en-US" sz="3200" b="0" dirty="0" smtClean="0"/>
              <a:t> (</a:t>
            </a:r>
            <a:r>
              <a:rPr lang="en-US" sz="3200" b="0" i="1" dirty="0" smtClean="0"/>
              <a:t>hierarchy</a:t>
            </a:r>
            <a:r>
              <a:rPr lang="en-US" sz="3200" b="0" dirty="0" smtClean="0"/>
              <a:t>) </a:t>
            </a:r>
            <a:r>
              <a:rPr lang="en-US" sz="3200" b="0" dirty="0" err="1" smtClean="0"/>
              <a:t>dalam</a:t>
            </a:r>
            <a:r>
              <a:rPr lang="en-US" sz="3200" b="0" dirty="0" smtClean="0"/>
              <a:t> </a:t>
            </a:r>
            <a:r>
              <a:rPr lang="en-US" sz="3200" b="0" dirty="0" err="1" smtClean="0"/>
              <a:t>pengendalian</a:t>
            </a:r>
            <a:r>
              <a:rPr lang="en-US" sz="3200" b="0" dirty="0" smtClean="0"/>
              <a:t> </a:t>
            </a:r>
            <a:r>
              <a:rPr lang="en-US" sz="3200" b="0" dirty="0" err="1" smtClean="0"/>
              <a:t>bahaya</a:t>
            </a:r>
            <a:endParaRPr lang="en-US" sz="3200" b="0" dirty="0"/>
          </a:p>
        </p:txBody>
      </p:sp>
    </p:spTree>
    <p:extLst>
      <p:ext uri="{BB962C8B-B14F-4D97-AF65-F5344CB8AC3E}">
        <p14:creationId xmlns:p14="http://schemas.microsoft.com/office/powerpoint/2010/main" val="2311158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457200" y="277813"/>
            <a:ext cx="8229600" cy="712787"/>
          </a:xfrm>
        </p:spPr>
        <p:txBody>
          <a:bodyPr/>
          <a:lstStyle/>
          <a:p>
            <a:pPr eaLnBrk="1" hangingPunct="1">
              <a:defRPr/>
            </a:pPr>
            <a:r>
              <a:rPr lang="en-US" sz="3200" dirty="0" err="1" smtClean="0"/>
              <a:t>Pengembangan</a:t>
            </a:r>
            <a:r>
              <a:rPr lang="en-US" sz="3200" dirty="0" smtClean="0"/>
              <a:t> </a:t>
            </a:r>
            <a:r>
              <a:rPr lang="en-US" sz="3200" dirty="0" err="1" smtClean="0"/>
              <a:t>konsep</a:t>
            </a:r>
            <a:r>
              <a:rPr lang="en-US" sz="3200" dirty="0" smtClean="0"/>
              <a:t> </a:t>
            </a:r>
            <a:r>
              <a:rPr lang="en-US" sz="3200" dirty="0" err="1" smtClean="0"/>
              <a:t>keselamatan</a:t>
            </a:r>
            <a:r>
              <a:rPr lang="en-US" sz="3200" dirty="0" smtClean="0"/>
              <a:t> </a:t>
            </a:r>
            <a:r>
              <a:rPr lang="en-US" sz="3200" dirty="0" err="1" smtClean="0"/>
              <a:t>konstruksi</a:t>
            </a:r>
            <a:endParaRPr lang="en-US" sz="3200" baseline="30000"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14</a:t>
            </a:fld>
            <a:endParaRPr lang="en-US"/>
          </a:p>
        </p:txBody>
      </p:sp>
      <p:grpSp>
        <p:nvGrpSpPr>
          <p:cNvPr id="13315" name="Group 3"/>
          <p:cNvGrpSpPr>
            <a:grpSpLocks/>
          </p:cNvGrpSpPr>
          <p:nvPr/>
        </p:nvGrpSpPr>
        <p:grpSpPr bwMode="auto">
          <a:xfrm>
            <a:off x="304800" y="1066800"/>
            <a:ext cx="8534400" cy="5383213"/>
            <a:chOff x="546" y="1026"/>
            <a:chExt cx="4761" cy="2593"/>
          </a:xfrm>
        </p:grpSpPr>
        <p:sp>
          <p:nvSpPr>
            <p:cNvPr id="13318" name="Oval 4"/>
            <p:cNvSpPr>
              <a:spLocks noChangeArrowheads="1"/>
            </p:cNvSpPr>
            <p:nvPr/>
          </p:nvSpPr>
          <p:spPr bwMode="auto">
            <a:xfrm>
              <a:off x="864" y="2220"/>
              <a:ext cx="720" cy="480"/>
            </a:xfrm>
            <a:prstGeom prst="ellipse">
              <a:avLst/>
            </a:prstGeom>
            <a:solidFill>
              <a:schemeClr val="accent1"/>
            </a:solidFill>
            <a:ln w="12700">
              <a:solidFill>
                <a:schemeClr val="tx1"/>
              </a:solidFill>
              <a:round/>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19" name="Text Box 5"/>
            <p:cNvSpPr txBox="1">
              <a:spLocks noChangeArrowheads="1"/>
            </p:cNvSpPr>
            <p:nvPr/>
          </p:nvSpPr>
          <p:spPr bwMode="auto">
            <a:xfrm>
              <a:off x="978" y="2304"/>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400" b="1">
                  <a:latin typeface="Arial" panose="020B0604020202020204" pitchFamily="34" charset="0"/>
                </a:rPr>
                <a:t>Design Kickoff</a:t>
              </a:r>
              <a:r>
                <a:rPr lang="en-US" altLang="en-US" sz="1400">
                  <a:latin typeface="Arial" panose="020B0604020202020204" pitchFamily="34" charset="0"/>
                </a:rPr>
                <a:t> </a:t>
              </a:r>
              <a:endParaRPr lang="en-US" altLang="en-US" sz="1000">
                <a:latin typeface="Arial" panose="020B0604020202020204" pitchFamily="34" charset="0"/>
              </a:endParaRPr>
            </a:p>
          </p:txBody>
        </p:sp>
        <p:sp>
          <p:nvSpPr>
            <p:cNvPr id="13320" name="Rectangle 6"/>
            <p:cNvSpPr>
              <a:spLocks noChangeArrowheads="1"/>
            </p:cNvSpPr>
            <p:nvPr/>
          </p:nvSpPr>
          <p:spPr bwMode="auto">
            <a:xfrm>
              <a:off x="1824" y="2220"/>
              <a:ext cx="624" cy="48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21" name="Text Box 7"/>
            <p:cNvSpPr txBox="1">
              <a:spLocks noChangeArrowheads="1"/>
            </p:cNvSpPr>
            <p:nvPr/>
          </p:nvSpPr>
          <p:spPr bwMode="auto">
            <a:xfrm>
              <a:off x="1872" y="2364"/>
              <a:ext cx="48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400" b="1">
                  <a:latin typeface="Arial" panose="020B0604020202020204" pitchFamily="34" charset="0"/>
                </a:rPr>
                <a:t>Design</a:t>
              </a:r>
              <a:endParaRPr lang="en-US" altLang="en-US" sz="1400">
                <a:latin typeface="Arial" panose="020B0604020202020204" pitchFamily="34" charset="0"/>
              </a:endParaRPr>
            </a:p>
          </p:txBody>
        </p:sp>
        <p:sp>
          <p:nvSpPr>
            <p:cNvPr id="13322" name="Line 8"/>
            <p:cNvSpPr>
              <a:spLocks noChangeShapeType="1"/>
            </p:cNvSpPr>
            <p:nvPr/>
          </p:nvSpPr>
          <p:spPr bwMode="auto">
            <a:xfrm>
              <a:off x="1584" y="2460"/>
              <a:ext cx="240" cy="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13323" name="Rectangle 9"/>
            <p:cNvSpPr>
              <a:spLocks noChangeArrowheads="1"/>
            </p:cNvSpPr>
            <p:nvPr/>
          </p:nvSpPr>
          <p:spPr bwMode="auto">
            <a:xfrm>
              <a:off x="2736" y="2220"/>
              <a:ext cx="624" cy="48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24" name="Text Box 10"/>
            <p:cNvSpPr txBox="1">
              <a:spLocks noChangeArrowheads="1"/>
            </p:cNvSpPr>
            <p:nvPr/>
          </p:nvSpPr>
          <p:spPr bwMode="auto">
            <a:xfrm>
              <a:off x="2814" y="2316"/>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400" b="1">
                  <a:latin typeface="Arial" panose="020B0604020202020204" pitchFamily="34" charset="0"/>
                </a:rPr>
                <a:t>Internal Review</a:t>
              </a:r>
              <a:endParaRPr lang="en-US" altLang="en-US" sz="1200">
                <a:latin typeface="Arial" panose="020B0604020202020204" pitchFamily="34" charset="0"/>
              </a:endParaRPr>
            </a:p>
          </p:txBody>
        </p:sp>
        <p:sp>
          <p:nvSpPr>
            <p:cNvPr id="13325" name="Line 11"/>
            <p:cNvSpPr>
              <a:spLocks noChangeShapeType="1"/>
            </p:cNvSpPr>
            <p:nvPr/>
          </p:nvSpPr>
          <p:spPr bwMode="auto">
            <a:xfrm>
              <a:off x="2448" y="2460"/>
              <a:ext cx="288" cy="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13326" name="AutoShape 12"/>
            <p:cNvSpPr>
              <a:spLocks noChangeArrowheads="1"/>
            </p:cNvSpPr>
            <p:nvPr/>
          </p:nvSpPr>
          <p:spPr bwMode="auto">
            <a:xfrm>
              <a:off x="4536" y="2124"/>
              <a:ext cx="771" cy="672"/>
            </a:xfrm>
            <a:prstGeom prst="octagon">
              <a:avLst>
                <a:gd name="adj" fmla="val 29287"/>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27" name="Text Box 13"/>
            <p:cNvSpPr txBox="1">
              <a:spLocks noChangeArrowheads="1"/>
            </p:cNvSpPr>
            <p:nvPr/>
          </p:nvSpPr>
          <p:spPr bwMode="auto">
            <a:xfrm>
              <a:off x="4554" y="2316"/>
              <a:ext cx="72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400" b="1">
                  <a:latin typeface="Arial" panose="020B0604020202020204" pitchFamily="34" charset="0"/>
                </a:rPr>
                <a:t>Issue for Construction</a:t>
              </a:r>
              <a:endParaRPr lang="en-US" altLang="en-US" sz="1200">
                <a:latin typeface="Arial" panose="020B0604020202020204" pitchFamily="34" charset="0"/>
              </a:endParaRPr>
            </a:p>
          </p:txBody>
        </p:sp>
        <p:sp>
          <p:nvSpPr>
            <p:cNvPr id="13328" name="Line 14"/>
            <p:cNvSpPr>
              <a:spLocks noChangeShapeType="1"/>
            </p:cNvSpPr>
            <p:nvPr/>
          </p:nvSpPr>
          <p:spPr bwMode="auto">
            <a:xfrm>
              <a:off x="4272" y="2460"/>
              <a:ext cx="268" cy="1"/>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13329" name="Rectangle 15"/>
            <p:cNvSpPr>
              <a:spLocks noChangeArrowheads="1"/>
            </p:cNvSpPr>
            <p:nvPr/>
          </p:nvSpPr>
          <p:spPr bwMode="auto">
            <a:xfrm>
              <a:off x="3648" y="2220"/>
              <a:ext cx="686" cy="48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30" name="Line 16"/>
            <p:cNvSpPr>
              <a:spLocks noChangeShapeType="1"/>
            </p:cNvSpPr>
            <p:nvPr/>
          </p:nvSpPr>
          <p:spPr bwMode="auto">
            <a:xfrm>
              <a:off x="3360" y="2460"/>
              <a:ext cx="288" cy="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13331" name="Text Box 17"/>
            <p:cNvSpPr txBox="1">
              <a:spLocks noChangeArrowheads="1"/>
            </p:cNvSpPr>
            <p:nvPr/>
          </p:nvSpPr>
          <p:spPr bwMode="auto">
            <a:xfrm>
              <a:off x="3732" y="2316"/>
              <a:ext cx="5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400" b="1">
                  <a:latin typeface="Arial" panose="020B0604020202020204" pitchFamily="34" charset="0"/>
                </a:rPr>
                <a:t>External Review</a:t>
              </a:r>
              <a:endParaRPr lang="en-US" altLang="en-US" sz="1200">
                <a:latin typeface="Arial" panose="020B0604020202020204" pitchFamily="34" charset="0"/>
              </a:endParaRPr>
            </a:p>
          </p:txBody>
        </p:sp>
        <p:sp>
          <p:nvSpPr>
            <p:cNvPr id="13332" name="Text Box 18"/>
            <p:cNvSpPr txBox="1">
              <a:spLocks noChangeArrowheads="1"/>
            </p:cNvSpPr>
            <p:nvPr/>
          </p:nvSpPr>
          <p:spPr bwMode="auto">
            <a:xfrm>
              <a:off x="1728" y="3174"/>
              <a:ext cx="816" cy="225"/>
            </a:xfrm>
            <a:prstGeom prst="rect">
              <a:avLst/>
            </a:prstGeom>
            <a:solidFill>
              <a:schemeClr val="hlink">
                <a:alpha val="14902"/>
              </a:schemeClr>
            </a:solidFill>
            <a:ln w="9525">
              <a:solidFill>
                <a:schemeClr val="tx1"/>
              </a:solidFill>
              <a:miter lim="800000"/>
              <a:headEnd type="none" w="sm" len="sm"/>
              <a:tailEnd type="none" w="sm" len="sm"/>
            </a:ln>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lgn="ctr">
                <a:spcBef>
                  <a:spcPct val="50000"/>
                </a:spcBef>
                <a:buClrTx/>
                <a:buSzTx/>
                <a:buFontTx/>
                <a:buNone/>
              </a:pPr>
              <a:r>
                <a:rPr lang="en-US" altLang="en-US" sz="1200" b="1">
                  <a:latin typeface="Arial" panose="020B0604020202020204" pitchFamily="34" charset="0"/>
                </a:rPr>
                <a:t>Trade contractor involvement</a:t>
              </a:r>
            </a:p>
          </p:txBody>
        </p:sp>
        <p:sp>
          <p:nvSpPr>
            <p:cNvPr id="13333" name="AutoShape 19"/>
            <p:cNvSpPr>
              <a:spLocks noChangeArrowheads="1"/>
            </p:cNvSpPr>
            <p:nvPr/>
          </p:nvSpPr>
          <p:spPr bwMode="auto">
            <a:xfrm>
              <a:off x="1998" y="2748"/>
              <a:ext cx="288" cy="384"/>
            </a:xfrm>
            <a:prstGeom prst="upDownArrow">
              <a:avLst>
                <a:gd name="adj1" fmla="val 50000"/>
                <a:gd name="adj2" fmla="val 26667"/>
              </a:avLst>
            </a:prstGeom>
            <a:solidFill>
              <a:srgbClr val="FF0000"/>
            </a:solidFill>
            <a:ln w="12700">
              <a:solidFill>
                <a:srgbClr val="FF0000"/>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34" name="Text Box 20"/>
            <p:cNvSpPr txBox="1">
              <a:spLocks noChangeArrowheads="1"/>
            </p:cNvSpPr>
            <p:nvPr/>
          </p:nvSpPr>
          <p:spPr bwMode="auto">
            <a:xfrm>
              <a:off x="546" y="1026"/>
              <a:ext cx="1368" cy="766"/>
            </a:xfrm>
            <a:prstGeom prst="rect">
              <a:avLst/>
            </a:prstGeom>
            <a:solidFill>
              <a:srgbClr val="3366FF">
                <a:alpha val="18039"/>
              </a:srgbClr>
            </a:solidFill>
            <a:ln w="9525">
              <a:solidFill>
                <a:schemeClr val="tx1"/>
              </a:solidFill>
              <a:miter lim="800000"/>
              <a:headEnd type="none" w="sm" len="sm"/>
              <a:tailEnd type="none" w="sm" len="sm"/>
            </a:ln>
          </p:spPr>
          <p:txBody>
            <a:bodyPr>
              <a:spAutoFit/>
            </a:bodyPr>
            <a:lstStyle>
              <a:lvl1pPr marL="114300" indent="-114300">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50000"/>
                </a:spcBef>
                <a:buClrTx/>
                <a:buSzTx/>
                <a:buFontTx/>
                <a:buChar char="•"/>
              </a:pPr>
              <a:r>
                <a:rPr lang="en-US" altLang="en-US" sz="1400" b="1" dirty="0">
                  <a:latin typeface="Arial" panose="020B0604020202020204" pitchFamily="34" charset="0"/>
                </a:rPr>
                <a:t>Establish design for safety expectations</a:t>
              </a:r>
            </a:p>
            <a:p>
              <a:pPr>
                <a:spcBef>
                  <a:spcPct val="50000"/>
                </a:spcBef>
                <a:buClrTx/>
                <a:buSzTx/>
                <a:buFontTx/>
                <a:buChar char="•"/>
              </a:pPr>
              <a:r>
                <a:rPr lang="en-US" altLang="en-US" sz="1400" b="1" dirty="0">
                  <a:latin typeface="Arial" panose="020B0604020202020204" pitchFamily="34" charset="0"/>
                </a:rPr>
                <a:t>Include construction and operation perspective</a:t>
              </a:r>
            </a:p>
            <a:p>
              <a:pPr>
                <a:spcBef>
                  <a:spcPct val="50000"/>
                </a:spcBef>
                <a:buClrTx/>
                <a:buSzTx/>
                <a:buFontTx/>
                <a:buChar char="•"/>
              </a:pPr>
              <a:r>
                <a:rPr lang="en-US" altLang="en-US" sz="1400" b="1" dirty="0">
                  <a:latin typeface="Arial" panose="020B0604020202020204" pitchFamily="34" charset="0"/>
                </a:rPr>
                <a:t>Identify design for safety process and tools</a:t>
              </a:r>
            </a:p>
          </p:txBody>
        </p:sp>
        <p:sp>
          <p:nvSpPr>
            <p:cNvPr id="13335" name="AutoShape 21"/>
            <p:cNvSpPr>
              <a:spLocks noChangeArrowheads="1"/>
            </p:cNvSpPr>
            <p:nvPr/>
          </p:nvSpPr>
          <p:spPr bwMode="auto">
            <a:xfrm flipV="1">
              <a:off x="1073" y="1938"/>
              <a:ext cx="314" cy="240"/>
            </a:xfrm>
            <a:prstGeom prst="upArrow">
              <a:avLst>
                <a:gd name="adj1" fmla="val 50000"/>
                <a:gd name="adj2" fmla="val 25000"/>
              </a:avLst>
            </a:prstGeom>
            <a:solidFill>
              <a:srgbClr val="3366FF"/>
            </a:solidFill>
            <a:ln w="12700">
              <a:solidFill>
                <a:srgbClr val="3366FF"/>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36" name="Text Box 22"/>
            <p:cNvSpPr txBox="1">
              <a:spLocks noChangeArrowheads="1"/>
            </p:cNvSpPr>
            <p:nvPr/>
          </p:nvSpPr>
          <p:spPr bwMode="auto">
            <a:xfrm>
              <a:off x="2670" y="3174"/>
              <a:ext cx="768" cy="445"/>
            </a:xfrm>
            <a:prstGeom prst="rect">
              <a:avLst/>
            </a:prstGeom>
            <a:solidFill>
              <a:srgbClr val="00FF00">
                <a:alpha val="12157"/>
              </a:srgbClr>
            </a:solidFill>
            <a:ln w="9525">
              <a:solidFill>
                <a:schemeClr val="tx1"/>
              </a:solidFill>
              <a:miter lim="800000"/>
              <a:headEnd type="none" w="sm" len="sm"/>
              <a:tailEnd type="none" w="sm" len="sm"/>
            </a:ln>
          </p:spPr>
          <p:txBody>
            <a:bodyPr>
              <a:spAutoFit/>
            </a:bodyPr>
            <a:lstStyle>
              <a:lvl1pPr marL="114300" indent="-114300">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50000"/>
                </a:spcBef>
                <a:buClrTx/>
                <a:buSzTx/>
                <a:buFontTx/>
                <a:buChar char="•"/>
              </a:pPr>
              <a:r>
                <a:rPr lang="en-US" altLang="en-US" sz="1200" b="1">
                  <a:latin typeface="Arial" panose="020B0604020202020204" pitchFamily="34" charset="0"/>
                </a:rPr>
                <a:t>QA/QC</a:t>
              </a:r>
            </a:p>
            <a:p>
              <a:pPr>
                <a:spcBef>
                  <a:spcPct val="50000"/>
                </a:spcBef>
                <a:buClrTx/>
                <a:buSzTx/>
                <a:buFontTx/>
                <a:buChar char="•"/>
              </a:pPr>
              <a:r>
                <a:rPr lang="en-US" altLang="en-US" sz="1200" b="1">
                  <a:latin typeface="Arial" panose="020B0604020202020204" pitchFamily="34" charset="0"/>
                </a:rPr>
                <a:t>Cross-discipline review</a:t>
              </a:r>
              <a:endParaRPr lang="en-US" altLang="en-US" sz="1400" b="1">
                <a:latin typeface="Arial" panose="020B0604020202020204" pitchFamily="34" charset="0"/>
              </a:endParaRPr>
            </a:p>
          </p:txBody>
        </p:sp>
        <p:sp>
          <p:nvSpPr>
            <p:cNvPr id="13337" name="AutoShape 23"/>
            <p:cNvSpPr>
              <a:spLocks noChangeArrowheads="1"/>
            </p:cNvSpPr>
            <p:nvPr/>
          </p:nvSpPr>
          <p:spPr bwMode="auto">
            <a:xfrm>
              <a:off x="2904" y="2748"/>
              <a:ext cx="288" cy="384"/>
            </a:xfrm>
            <a:prstGeom prst="upDownArrow">
              <a:avLst>
                <a:gd name="adj1" fmla="val 50000"/>
                <a:gd name="adj2" fmla="val 26667"/>
              </a:avLst>
            </a:prstGeom>
            <a:solidFill>
              <a:srgbClr val="00FF00"/>
            </a:solidFill>
            <a:ln w="12700">
              <a:solidFill>
                <a:srgbClr val="00FF00"/>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38" name="Text Box 24"/>
            <p:cNvSpPr txBox="1">
              <a:spLocks noChangeArrowheads="1"/>
            </p:cNvSpPr>
            <p:nvPr/>
          </p:nvSpPr>
          <p:spPr bwMode="auto">
            <a:xfrm>
              <a:off x="3564" y="3174"/>
              <a:ext cx="864" cy="357"/>
            </a:xfrm>
            <a:prstGeom prst="rect">
              <a:avLst/>
            </a:prstGeom>
            <a:solidFill>
              <a:srgbClr val="00FFFF">
                <a:alpha val="14902"/>
              </a:srgbClr>
            </a:solidFill>
            <a:ln w="9525">
              <a:solidFill>
                <a:schemeClr val="tx1"/>
              </a:solidFill>
              <a:miter lim="800000"/>
              <a:headEnd type="none" w="sm" len="sm"/>
              <a:tailEnd type="none" w="sm" len="sm"/>
            </a:ln>
          </p:spPr>
          <p:txBody>
            <a:bodyPr>
              <a:spAutoFit/>
            </a:bodyPr>
            <a:lstStyle>
              <a:lvl1pPr marL="114300" indent="-114300">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50000"/>
                </a:spcBef>
                <a:buClrTx/>
                <a:buSzTx/>
                <a:buFontTx/>
                <a:buChar char="•"/>
              </a:pPr>
              <a:r>
                <a:rPr lang="en-US" altLang="en-US" sz="1200" b="1">
                  <a:latin typeface="Arial" panose="020B0604020202020204" pitchFamily="34" charset="0"/>
                </a:rPr>
                <a:t>Focused safety review</a:t>
              </a:r>
            </a:p>
            <a:p>
              <a:pPr>
                <a:spcBef>
                  <a:spcPct val="50000"/>
                </a:spcBef>
                <a:buClrTx/>
                <a:buSzTx/>
                <a:buFontTx/>
                <a:buChar char="•"/>
              </a:pPr>
              <a:r>
                <a:rPr lang="en-US" altLang="en-US" sz="1200" b="1">
                  <a:latin typeface="Arial" panose="020B0604020202020204" pitchFamily="34" charset="0"/>
                </a:rPr>
                <a:t>Owner review</a:t>
              </a:r>
              <a:endParaRPr lang="en-US" altLang="en-US" sz="1400" b="1">
                <a:latin typeface="Arial" panose="020B0604020202020204" pitchFamily="34" charset="0"/>
              </a:endParaRPr>
            </a:p>
          </p:txBody>
        </p:sp>
        <p:sp>
          <p:nvSpPr>
            <p:cNvPr id="13339" name="AutoShape 25"/>
            <p:cNvSpPr>
              <a:spLocks noChangeArrowheads="1"/>
            </p:cNvSpPr>
            <p:nvPr/>
          </p:nvSpPr>
          <p:spPr bwMode="auto">
            <a:xfrm>
              <a:off x="3846" y="2748"/>
              <a:ext cx="288" cy="384"/>
            </a:xfrm>
            <a:prstGeom prst="upDownArrow">
              <a:avLst>
                <a:gd name="adj1" fmla="val 50000"/>
                <a:gd name="adj2" fmla="val 26667"/>
              </a:avLst>
            </a:prstGeom>
            <a:solidFill>
              <a:srgbClr val="00CCFF"/>
            </a:solidFill>
            <a:ln w="12700">
              <a:solidFill>
                <a:srgbClr val="00CCFF"/>
              </a:solidFill>
              <a:miter lim="800000"/>
              <a:headEnd type="none" w="sm" len="sm"/>
              <a:tailEnd type="none" w="sm" len="sm"/>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3340" name="AutoShape 26"/>
            <p:cNvSpPr>
              <a:spLocks noChangeArrowheads="1"/>
            </p:cNvSpPr>
            <p:nvPr/>
          </p:nvSpPr>
          <p:spPr bwMode="auto">
            <a:xfrm flipH="1">
              <a:off x="1602" y="1650"/>
              <a:ext cx="2910" cy="522"/>
            </a:xfrm>
            <a:prstGeom prst="curvedDownArrow">
              <a:avLst>
                <a:gd name="adj1" fmla="val 111494"/>
                <a:gd name="adj2" fmla="val 222989"/>
                <a:gd name="adj3" fmla="val 33333"/>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grpSp>
      <p:pic>
        <p:nvPicPr>
          <p:cNvPr id="13316"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622" y="5805280"/>
            <a:ext cx="838200" cy="31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28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EBFAFD-3CCB-4214-8BA3-9A10E66833AB}" type="slidenum">
              <a:rPr lang="en-US" smtClean="0"/>
              <a:pPr/>
              <a:t>15</a:t>
            </a:fld>
            <a:endParaRPr lang="en-US"/>
          </a:p>
        </p:txBody>
      </p:sp>
      <p:sp>
        <p:nvSpPr>
          <p:cNvPr id="4" name="TextBox 3"/>
          <p:cNvSpPr txBox="1"/>
          <p:nvPr/>
        </p:nvSpPr>
        <p:spPr>
          <a:xfrm>
            <a:off x="304800" y="302359"/>
            <a:ext cx="8458200" cy="6555641"/>
          </a:xfrm>
          <a:prstGeom prst="rect">
            <a:avLst/>
          </a:prstGeom>
          <a:noFill/>
        </p:spPr>
        <p:txBody>
          <a:bodyPr wrap="square" rtlCol="0">
            <a:spAutoFit/>
          </a:bodyPr>
          <a:lstStyle/>
          <a:p>
            <a:r>
              <a:rPr lang="en-US" sz="2800" b="0" dirty="0" smtClean="0"/>
              <a:t>Safety </a:t>
            </a:r>
            <a:r>
              <a:rPr lang="en-US" sz="2800" b="0" dirty="0"/>
              <a:t>expectations are addressed in the beginning.  There is trade contractor, QA, QC, owner, and contractor involvement throughout the design process.  There are multiple reviews and re-designs.  This all occurs before the drawings are finally issued for construction</a:t>
            </a:r>
            <a:r>
              <a:rPr lang="en-US" sz="2800" b="0" dirty="0" smtClean="0"/>
              <a:t>.</a:t>
            </a:r>
          </a:p>
          <a:p>
            <a:endParaRPr lang="en-US" sz="2800" b="0" dirty="0"/>
          </a:p>
          <a:p>
            <a:r>
              <a:rPr lang="en-US" sz="2800" b="0" dirty="0" smtClean="0"/>
              <a:t>The </a:t>
            </a:r>
            <a:r>
              <a:rPr lang="en-US" sz="2800" b="0" dirty="0"/>
              <a:t>key component of this process is the incorporation of site safety knowledge into design decisions.  Ideally, site safety would be considered throughout the design process.  It is recognized, however, that a limited number of progress reviews for safety may be more practical.  The required site safety knowledge can be provided by one or more possible sources of such safety constructability expertise, including trade contractors, an in-house employee, or an outside consultant. </a:t>
            </a:r>
            <a:endParaRPr lang="en-US" sz="2800" b="0" dirty="0" smtClean="0"/>
          </a:p>
          <a:p>
            <a:endParaRPr lang="en-US" sz="2800" b="0" dirty="0"/>
          </a:p>
        </p:txBody>
      </p:sp>
    </p:spTree>
    <p:extLst>
      <p:ext uri="{BB962C8B-B14F-4D97-AF65-F5344CB8AC3E}">
        <p14:creationId xmlns:p14="http://schemas.microsoft.com/office/powerpoint/2010/main" val="678531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16</a:t>
            </a:fld>
            <a:endParaRPr lang="en-US"/>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828675"/>
            <a:ext cx="687705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052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17</a:t>
            </a:fld>
            <a:endParaRPr lang="en-US"/>
          </a:p>
        </p:txBody>
      </p:sp>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23913"/>
            <a:ext cx="6858000"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802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18</a:t>
            </a:fld>
            <a:endParaRPr lang="en-US"/>
          </a:p>
        </p:txBody>
      </p:sp>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47725"/>
            <a:ext cx="68580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210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19</a:t>
            </a:fld>
            <a:endParaRPr lang="en-US"/>
          </a:p>
        </p:txBody>
      </p:sp>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819150"/>
            <a:ext cx="686752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93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33350" y="228600"/>
            <a:ext cx="8382000" cy="762000"/>
          </a:xfrm>
          <a:noFill/>
          <a:ln/>
          <a:effectLst>
            <a:outerShdw algn="ctr" rotWithShape="0">
              <a:schemeClr val="tx2"/>
            </a:outerShdw>
          </a:effectLst>
        </p:spPr>
        <p:txBody>
          <a:bodyPr lIns="90488" tIns="44450" rIns="90488" bIns="44450">
            <a:normAutofit fontScale="90000"/>
          </a:bodyPr>
          <a:lstStyle/>
          <a:p>
            <a:pPr algn="ctr"/>
            <a:r>
              <a:rPr lang="en-US" sz="4800" dirty="0" err="1" smtClean="0"/>
              <a:t>Pengantar</a:t>
            </a:r>
            <a:endParaRPr lang="en-US" sz="4800" dirty="0"/>
          </a:p>
        </p:txBody>
      </p:sp>
      <p:sp>
        <p:nvSpPr>
          <p:cNvPr id="5" name="Slide Number Placeholder 3"/>
          <p:cNvSpPr>
            <a:spLocks noGrp="1"/>
          </p:cNvSpPr>
          <p:nvPr>
            <p:ph type="sldNum" sz="quarter" idx="12"/>
          </p:nvPr>
        </p:nvSpPr>
        <p:spPr/>
        <p:txBody>
          <a:bodyPr/>
          <a:lstStyle/>
          <a:p>
            <a:fld id="{0B131CD5-2F65-4B11-9197-8ADB1880757C}" type="slidenum">
              <a:rPr lang="en-US"/>
              <a:pPr/>
              <a:t>2</a:t>
            </a:fld>
            <a:endParaRPr lang="en-US"/>
          </a:p>
        </p:txBody>
      </p:sp>
      <p:sp>
        <p:nvSpPr>
          <p:cNvPr id="139267" name="Rectangle 3"/>
          <p:cNvSpPr>
            <a:spLocks noChangeArrowheads="1"/>
          </p:cNvSpPr>
          <p:nvPr/>
        </p:nvSpPr>
        <p:spPr bwMode="auto">
          <a:xfrm>
            <a:off x="546100" y="71438"/>
            <a:ext cx="449263" cy="314325"/>
          </a:xfrm>
          <a:prstGeom prst="rect">
            <a:avLst/>
          </a:prstGeom>
          <a:noFill/>
          <a:ln w="12700">
            <a:noFill/>
            <a:miter lim="800000"/>
            <a:headEnd/>
            <a:tailEnd/>
          </a:ln>
          <a:effectLst/>
        </p:spPr>
        <p:txBody>
          <a:bodyPr wrap="none" lIns="90488" tIns="44450" rIns="90488" bIns="44450">
            <a:spAutoFit/>
          </a:bodyPr>
          <a:lstStyle/>
          <a:p>
            <a:pPr algn="r"/>
            <a:r>
              <a:rPr lang="en-US" sz="1400">
                <a:solidFill>
                  <a:srgbClr val="FCFEB9"/>
                </a:solidFill>
                <a:latin typeface="Arial" charset="0"/>
              </a:rPr>
              <a:t>1-1</a:t>
            </a:r>
          </a:p>
        </p:txBody>
      </p:sp>
      <p:sp>
        <p:nvSpPr>
          <p:cNvPr id="139269" name="Rectangle 5"/>
          <p:cNvSpPr>
            <a:spLocks noChangeArrowheads="1"/>
          </p:cNvSpPr>
          <p:nvPr/>
        </p:nvSpPr>
        <p:spPr bwMode="auto">
          <a:xfrm>
            <a:off x="723900" y="1230406"/>
            <a:ext cx="7696200" cy="4495800"/>
          </a:xfrm>
          <a:prstGeom prst="rect">
            <a:avLst/>
          </a:prstGeom>
          <a:noFill/>
          <a:ln w="9525">
            <a:noFill/>
            <a:miter lim="800000"/>
            <a:headEnd/>
            <a:tailEnd/>
          </a:ln>
          <a:effectLst/>
        </p:spPr>
        <p:txBody>
          <a:bodyPr lIns="0" tIns="0" rIns="274320"/>
          <a:lstStyle/>
          <a:p>
            <a:pPr algn="r" defTabSz="912813">
              <a:lnSpc>
                <a:spcPct val="150000"/>
              </a:lnSpc>
              <a:spcBef>
                <a:spcPct val="20000"/>
              </a:spcBef>
              <a:buClr>
                <a:schemeClr val="hlink"/>
              </a:buClr>
              <a:buSzPct val="50000"/>
            </a:pPr>
            <a:r>
              <a:rPr kumimoji="1" lang="en-US" altLang="en-US" b="0" dirty="0" err="1" smtClean="0">
                <a:latin typeface="Arial" charset="0"/>
                <a:cs typeface="Times New Roman" pitchFamily="18" charset="0"/>
              </a:rPr>
              <a:t>Risiko</a:t>
            </a:r>
            <a:r>
              <a:rPr kumimoji="1" lang="en-US" altLang="en-US" b="0" dirty="0" smtClean="0">
                <a:latin typeface="Arial" charset="0"/>
                <a:cs typeface="Times New Roman" pitchFamily="18" charset="0"/>
              </a:rPr>
              <a:t> </a:t>
            </a:r>
            <a:r>
              <a:rPr kumimoji="1" lang="en-US" altLang="en-US" b="0" dirty="0" err="1" smtClean="0">
                <a:latin typeface="Arial" charset="0"/>
                <a:cs typeface="Times New Roman" pitchFamily="18" charset="0"/>
              </a:rPr>
              <a:t>dalam</a:t>
            </a:r>
            <a:r>
              <a:rPr kumimoji="1" lang="en-US" altLang="en-US" b="0" dirty="0" smtClean="0">
                <a:latin typeface="Arial" charset="0"/>
                <a:cs typeface="Times New Roman" pitchFamily="18" charset="0"/>
              </a:rPr>
              <a:t> </a:t>
            </a:r>
            <a:r>
              <a:rPr kumimoji="1" lang="en-US" altLang="en-US" b="0" dirty="0" err="1" smtClean="0">
                <a:latin typeface="Arial" charset="0"/>
                <a:cs typeface="Times New Roman" pitchFamily="18" charset="0"/>
              </a:rPr>
              <a:t>suatu</a:t>
            </a:r>
            <a:r>
              <a:rPr kumimoji="1" lang="en-US" altLang="en-US" b="0" dirty="0" smtClean="0">
                <a:latin typeface="Arial" charset="0"/>
                <a:cs typeface="Times New Roman" pitchFamily="18" charset="0"/>
              </a:rPr>
              <a:t> </a:t>
            </a:r>
            <a:r>
              <a:rPr kumimoji="1" lang="en-US" altLang="en-US" b="0" dirty="0" err="1" smtClean="0">
                <a:latin typeface="Arial" charset="0"/>
                <a:cs typeface="Times New Roman" pitchFamily="18" charset="0"/>
              </a:rPr>
              <a:t>kegiatan</a:t>
            </a:r>
            <a:r>
              <a:rPr kumimoji="1" lang="en-US" altLang="en-US" b="0" dirty="0" smtClean="0">
                <a:latin typeface="Arial" charset="0"/>
                <a:cs typeface="Times New Roman" pitchFamily="18" charset="0"/>
              </a:rPr>
              <a:t> </a:t>
            </a:r>
            <a:r>
              <a:rPr kumimoji="1" lang="en-US" altLang="en-US" b="0" dirty="0" err="1" smtClean="0">
                <a:latin typeface="Arial" charset="0"/>
                <a:cs typeface="Times New Roman" pitchFamily="18" charset="0"/>
              </a:rPr>
              <a:t>konstruksi</a:t>
            </a:r>
            <a:r>
              <a:rPr kumimoji="1" lang="en-US" altLang="en-US" b="0" dirty="0" smtClean="0">
                <a:latin typeface="Arial" charset="0"/>
                <a:cs typeface="Times New Roman" pitchFamily="18" charset="0"/>
              </a:rPr>
              <a:t> </a:t>
            </a:r>
            <a:r>
              <a:rPr kumimoji="1" lang="en-US" altLang="en-US" b="0" dirty="0" err="1" smtClean="0">
                <a:latin typeface="Arial" charset="0"/>
                <a:cs typeface="Times New Roman" pitchFamily="18" charset="0"/>
              </a:rPr>
              <a:t>atau</a:t>
            </a:r>
            <a:r>
              <a:rPr kumimoji="1" lang="en-US" altLang="en-US" b="0" dirty="0" smtClean="0">
                <a:latin typeface="Arial" charset="0"/>
                <a:cs typeface="Times New Roman" pitchFamily="18" charset="0"/>
              </a:rPr>
              <a:t> industrial </a:t>
            </a:r>
            <a:r>
              <a:rPr kumimoji="1" lang="en-US" altLang="en-US" b="0" dirty="0">
                <a:latin typeface="Arial" charset="0"/>
                <a:cs typeface="Times New Roman" pitchFamily="18" charset="0"/>
              </a:rPr>
              <a:t>perlu dikaji dalam sistem manajemen kesehatan dan keselamatan kerja untuk setiap tahapan dalam siklus hidup suatu proyek, </a:t>
            </a:r>
            <a:r>
              <a:rPr kumimoji="1" lang="en-US" altLang="en-US" b="0" i="1" dirty="0">
                <a:latin typeface="Arial" charset="0"/>
                <a:cs typeface="Times New Roman" pitchFamily="18" charset="0"/>
              </a:rPr>
              <a:t>plant </a:t>
            </a:r>
            <a:r>
              <a:rPr kumimoji="1" lang="en-US" altLang="en-US" b="0" dirty="0">
                <a:latin typeface="Arial" charset="0"/>
                <a:cs typeface="Times New Roman" pitchFamily="18" charset="0"/>
              </a:rPr>
              <a:t>atau</a:t>
            </a:r>
            <a:r>
              <a:rPr kumimoji="1" lang="en-US" altLang="en-US" b="0" i="1" dirty="0">
                <a:latin typeface="Arial" charset="0"/>
                <a:cs typeface="Times New Roman" pitchFamily="18" charset="0"/>
              </a:rPr>
              <a:t> </a:t>
            </a:r>
            <a:r>
              <a:rPr kumimoji="1" lang="en-US" altLang="en-US" b="0" dirty="0">
                <a:latin typeface="Arial" charset="0"/>
                <a:cs typeface="Times New Roman" pitchFamily="18" charset="0"/>
              </a:rPr>
              <a:t>teknologi. </a:t>
            </a:r>
          </a:p>
          <a:p>
            <a:pPr algn="r" defTabSz="912813">
              <a:lnSpc>
                <a:spcPct val="150000"/>
              </a:lnSpc>
              <a:spcBef>
                <a:spcPct val="20000"/>
              </a:spcBef>
              <a:buClr>
                <a:schemeClr val="hlink"/>
              </a:buClr>
              <a:buSzPct val="50000"/>
            </a:pPr>
            <a:endParaRPr kumimoji="1" lang="en-AU" altLang="en-US" b="0" dirty="0">
              <a:latin typeface="Arial" charset="0"/>
            </a:endParaRPr>
          </a:p>
        </p:txBody>
      </p:sp>
      <p:grpSp>
        <p:nvGrpSpPr>
          <p:cNvPr id="6" name="Group 5"/>
          <p:cNvGrpSpPr/>
          <p:nvPr/>
        </p:nvGrpSpPr>
        <p:grpSpPr>
          <a:xfrm>
            <a:off x="4157662" y="3694035"/>
            <a:ext cx="3914775" cy="2230858"/>
            <a:chOff x="4157662" y="3352800"/>
            <a:chExt cx="3914775" cy="2230858"/>
          </a:xfrm>
        </p:grpSpPr>
        <p:pic>
          <p:nvPicPr>
            <p:cNvPr id="3" name="Picture 2"/>
            <p:cNvPicPr>
              <a:picLocks noChangeAspect="1"/>
            </p:cNvPicPr>
            <p:nvPr/>
          </p:nvPicPr>
          <p:blipFill>
            <a:blip r:embed="rId2"/>
            <a:stretch>
              <a:fillRect/>
            </a:stretch>
          </p:blipFill>
          <p:spPr>
            <a:xfrm>
              <a:off x="4157662" y="3352800"/>
              <a:ext cx="3914775" cy="2230858"/>
            </a:xfrm>
            <a:prstGeom prst="rect">
              <a:avLst/>
            </a:prstGeom>
          </p:spPr>
        </p:pic>
        <p:sp>
          <p:nvSpPr>
            <p:cNvPr id="4" name="TextBox 3"/>
            <p:cNvSpPr txBox="1"/>
            <p:nvPr/>
          </p:nvSpPr>
          <p:spPr>
            <a:xfrm>
              <a:off x="7038450" y="5238858"/>
              <a:ext cx="896399" cy="261610"/>
            </a:xfrm>
            <a:prstGeom prst="rect">
              <a:avLst/>
            </a:prstGeom>
            <a:noFill/>
          </p:spPr>
          <p:txBody>
            <a:bodyPr wrap="none" rtlCol="0">
              <a:spAutoFit/>
            </a:bodyPr>
            <a:lstStyle/>
            <a:p>
              <a:r>
                <a:rPr lang="en-US" sz="1100" dirty="0" smtClean="0">
                  <a:solidFill>
                    <a:schemeClr val="bg1"/>
                  </a:solidFill>
                </a:rPr>
                <a:t>[Hammurabi]</a:t>
              </a:r>
              <a:endParaRPr lang="en-US" sz="1100" dirty="0">
                <a:solidFill>
                  <a:schemeClr val="bg1"/>
                </a:solidFill>
              </a:endParaRPr>
            </a:p>
          </p:txBody>
        </p:sp>
      </p:grpSp>
      <p:sp>
        <p:nvSpPr>
          <p:cNvPr id="11" name="TextBox 10"/>
          <p:cNvSpPr txBox="1"/>
          <p:nvPr/>
        </p:nvSpPr>
        <p:spPr>
          <a:xfrm>
            <a:off x="413747" y="6009503"/>
            <a:ext cx="2615203" cy="338554"/>
          </a:xfrm>
          <a:prstGeom prst="rect">
            <a:avLst/>
          </a:prstGeom>
          <a:noFill/>
        </p:spPr>
        <p:txBody>
          <a:bodyPr wrap="none" rtlCol="0">
            <a:spAutoFit/>
          </a:bodyPr>
          <a:lstStyle/>
          <a:p>
            <a:r>
              <a:rPr lang="en-US" sz="1600" b="0" dirty="0" err="1" smtClean="0"/>
              <a:t>Referensi</a:t>
            </a:r>
            <a:r>
              <a:rPr lang="en-US" sz="1600" b="0" dirty="0" smtClean="0"/>
              <a:t>: </a:t>
            </a:r>
            <a:r>
              <a:rPr lang="en-US" sz="1600" b="0" dirty="0" err="1" smtClean="0"/>
              <a:t>dari</a:t>
            </a:r>
            <a:r>
              <a:rPr lang="en-US" sz="1600" b="0" dirty="0" smtClean="0"/>
              <a:t> </a:t>
            </a:r>
            <a:r>
              <a:rPr lang="en-US" sz="1600" b="0" dirty="0" err="1" smtClean="0"/>
              <a:t>berbagai</a:t>
            </a:r>
            <a:r>
              <a:rPr lang="en-US" sz="1600" b="0" dirty="0" smtClean="0"/>
              <a:t> </a:t>
            </a:r>
            <a:r>
              <a:rPr lang="en-US" sz="1600" b="0" dirty="0" err="1" smtClean="0"/>
              <a:t>sumber</a:t>
            </a:r>
            <a:r>
              <a:rPr lang="en-US" sz="1600" b="0" dirty="0" smtClean="0"/>
              <a:t>.</a:t>
            </a:r>
            <a:endParaRPr lang="en-US" sz="1600" b="0" dirty="0"/>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20</a:t>
            </a:fld>
            <a:endParaRPr lang="en-US"/>
          </a:p>
        </p:txBody>
      </p:sp>
      <p:pic>
        <p:nvPicPr>
          <p:cNvPr id="188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838200"/>
            <a:ext cx="69151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23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21</a:t>
            </a:fld>
            <a:endParaRPr lang="en-US"/>
          </a:p>
        </p:txBody>
      </p:sp>
      <p:pic>
        <p:nvPicPr>
          <p:cNvPr id="189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66775"/>
            <a:ext cx="683895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820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22</a:t>
            </a:fld>
            <a:endParaRPr lang="en-US"/>
          </a:p>
        </p:txBody>
      </p:sp>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866775"/>
            <a:ext cx="687705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715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23</a:t>
            </a:fld>
            <a:endParaRPr lang="en-US"/>
          </a:p>
        </p:txBody>
      </p:sp>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852488"/>
            <a:ext cx="6848475"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851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24</a:t>
            </a:fld>
            <a:endParaRPr lang="en-US"/>
          </a:p>
        </p:txBody>
      </p:sp>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862013"/>
            <a:ext cx="686752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6705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25</a:t>
            </a:fld>
            <a:endParaRPr lang="en-US"/>
          </a:p>
        </p:txBody>
      </p:sp>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828675"/>
            <a:ext cx="688657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4751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26</a:t>
            </a:fld>
            <a:endParaRPr lang="en-US"/>
          </a:p>
        </p:txBody>
      </p:sp>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847725"/>
            <a:ext cx="6886575"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949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27</a:t>
            </a:fld>
            <a:endParaRPr lang="en-US"/>
          </a:p>
        </p:txBody>
      </p:sp>
      <p:pic>
        <p:nvPicPr>
          <p:cNvPr id="195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828675"/>
            <a:ext cx="684847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366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eaLnBrk="1" hangingPunct="1">
              <a:defRPr/>
            </a:pPr>
            <a:r>
              <a:rPr lang="en-US" sz="3600" dirty="0" err="1" smtClean="0"/>
              <a:t>Pengendalian</a:t>
            </a:r>
            <a:r>
              <a:rPr lang="en-US" sz="3600" dirty="0" smtClean="0"/>
              <a:t> </a:t>
            </a:r>
            <a:r>
              <a:rPr lang="en-US" sz="3600" dirty="0" err="1" smtClean="0"/>
              <a:t>Risiko</a:t>
            </a:r>
            <a:r>
              <a:rPr lang="en-US" sz="3600" dirty="0" smtClean="0"/>
              <a:t> </a:t>
            </a:r>
            <a:r>
              <a:rPr lang="en-US" sz="3600" dirty="0" err="1" smtClean="0"/>
              <a:t>secara</a:t>
            </a:r>
            <a:r>
              <a:rPr lang="en-US" sz="3600" dirty="0" smtClean="0"/>
              <a:t> </a:t>
            </a:r>
            <a:r>
              <a:rPr lang="en-US" sz="3600" dirty="0" err="1" smtClean="0"/>
              <a:t>Teknis</a:t>
            </a:r>
            <a:r>
              <a:rPr lang="en-US" sz="3600" dirty="0" smtClean="0"/>
              <a:t> (</a:t>
            </a:r>
            <a:r>
              <a:rPr lang="en-US" sz="3600" i="1" dirty="0" smtClean="0"/>
              <a:t>Engineering Controls</a:t>
            </a:r>
            <a:r>
              <a:rPr lang="en-US" sz="3600" dirty="0" smtClean="0"/>
              <a:t>)</a:t>
            </a:r>
          </a:p>
        </p:txBody>
      </p:sp>
      <p:sp>
        <p:nvSpPr>
          <p:cNvPr id="306179" name="Rectangle 3"/>
          <p:cNvSpPr>
            <a:spLocks noGrp="1" noChangeArrowheads="1"/>
          </p:cNvSpPr>
          <p:nvPr>
            <p:ph idx="1"/>
          </p:nvPr>
        </p:nvSpPr>
        <p:spPr>
          <a:xfrm>
            <a:off x="625133" y="1931963"/>
            <a:ext cx="8214067" cy="4953000"/>
          </a:xfrm>
        </p:spPr>
        <p:txBody>
          <a:bodyPr/>
          <a:lstStyle/>
          <a:p>
            <a:pPr marL="0" indent="0" eaLnBrk="1" hangingPunct="1">
              <a:buNone/>
              <a:defRPr/>
            </a:pPr>
            <a:r>
              <a:rPr lang="en-US" dirty="0" err="1" smtClean="0"/>
              <a:t>Secara</a:t>
            </a:r>
            <a:r>
              <a:rPr lang="en-US" dirty="0" smtClean="0"/>
              <a:t> </a:t>
            </a:r>
            <a:r>
              <a:rPr lang="en-US" dirty="0" err="1" smtClean="0"/>
              <a:t>teknis</a:t>
            </a:r>
            <a:r>
              <a:rPr lang="en-US" dirty="0" smtClean="0"/>
              <a:t> </a:t>
            </a:r>
            <a:r>
              <a:rPr lang="en-US" dirty="0" err="1" smtClean="0"/>
              <a:t>pengendalian</a:t>
            </a:r>
            <a:r>
              <a:rPr lang="en-US" dirty="0" smtClean="0"/>
              <a:t> </a:t>
            </a:r>
            <a:r>
              <a:rPr lang="en-US" dirty="0" err="1" smtClean="0"/>
              <a:t>keselamatan</a:t>
            </a:r>
            <a:r>
              <a:rPr lang="en-US" dirty="0" smtClean="0"/>
              <a:t> </a:t>
            </a:r>
            <a:r>
              <a:rPr lang="en-US" dirty="0" err="1" smtClean="0"/>
              <a:t>konstruksi</a:t>
            </a:r>
            <a:r>
              <a:rPr lang="en-US" dirty="0" smtClean="0"/>
              <a:t>,  </a:t>
            </a:r>
            <a:r>
              <a:rPr lang="en-US" dirty="0" err="1" smtClean="0"/>
              <a:t>dapat</a:t>
            </a:r>
            <a:r>
              <a:rPr lang="en-US" dirty="0" smtClean="0"/>
              <a:t> </a:t>
            </a:r>
            <a:r>
              <a:rPr lang="en-US" dirty="0" err="1" smtClean="0"/>
              <a:t>dilakukan</a:t>
            </a:r>
            <a:r>
              <a:rPr lang="en-US" dirty="0" smtClean="0"/>
              <a:t> </a:t>
            </a:r>
            <a:r>
              <a:rPr lang="en-US" dirty="0" err="1" smtClean="0"/>
              <a:t>dengan</a:t>
            </a:r>
            <a:r>
              <a:rPr lang="en-US" dirty="0" smtClean="0"/>
              <a:t> </a:t>
            </a:r>
            <a:r>
              <a:rPr lang="en-US" dirty="0" err="1" smtClean="0"/>
              <a:t>memberikan</a:t>
            </a:r>
            <a:r>
              <a:rPr lang="en-US" dirty="0" smtClean="0"/>
              <a:t> </a:t>
            </a:r>
            <a:r>
              <a:rPr lang="en-US" dirty="0" err="1" smtClean="0"/>
              <a:t>perhatian</a:t>
            </a:r>
            <a:r>
              <a:rPr lang="en-US" dirty="0" smtClean="0"/>
              <a:t> </a:t>
            </a:r>
            <a:r>
              <a:rPr lang="en-US" dirty="0" err="1" smtClean="0"/>
              <a:t>khusus</a:t>
            </a:r>
            <a:r>
              <a:rPr lang="en-US" dirty="0" smtClean="0"/>
              <a:t> </a:t>
            </a:r>
            <a:r>
              <a:rPr lang="en-US" dirty="0" err="1" smtClean="0"/>
              <a:t>pada</a:t>
            </a:r>
            <a:r>
              <a:rPr lang="en-US" dirty="0" smtClean="0"/>
              <a:t> </a:t>
            </a:r>
            <a:r>
              <a:rPr lang="en-US" dirty="0" err="1" smtClean="0"/>
              <a:t>penggunaan</a:t>
            </a:r>
            <a:r>
              <a:rPr lang="en-US" dirty="0" smtClean="0"/>
              <a:t> </a:t>
            </a:r>
            <a:r>
              <a:rPr lang="en-US" dirty="0" err="1" smtClean="0"/>
              <a:t>peralatan</a:t>
            </a:r>
            <a:r>
              <a:rPr lang="en-US" dirty="0" smtClean="0"/>
              <a:t> / </a:t>
            </a:r>
            <a:r>
              <a:rPr lang="en-US" dirty="0" err="1" smtClean="0"/>
              <a:t>kegiatan</a:t>
            </a:r>
            <a:r>
              <a:rPr lang="en-US" dirty="0" smtClean="0"/>
              <a:t>:</a:t>
            </a:r>
          </a:p>
          <a:p>
            <a:pPr marL="0" indent="0" eaLnBrk="1" hangingPunct="1">
              <a:buNone/>
              <a:defRPr/>
            </a:pPr>
            <a:endParaRPr lang="en-US" dirty="0" smtClean="0"/>
          </a:p>
          <a:p>
            <a:pPr eaLnBrk="1" hangingPunct="1">
              <a:defRPr/>
            </a:pPr>
            <a:r>
              <a:rPr lang="en-US" sz="2800" dirty="0" smtClean="0"/>
              <a:t>Scaffolds</a:t>
            </a:r>
          </a:p>
          <a:p>
            <a:pPr eaLnBrk="1" hangingPunct="1">
              <a:defRPr/>
            </a:pPr>
            <a:r>
              <a:rPr lang="en-US" sz="2800" dirty="0" smtClean="0"/>
              <a:t>Fall Protection Anchorages</a:t>
            </a:r>
          </a:p>
          <a:p>
            <a:pPr eaLnBrk="1" hangingPunct="1">
              <a:defRPr/>
            </a:pPr>
            <a:r>
              <a:rPr lang="en-US" sz="2800" dirty="0" smtClean="0"/>
              <a:t>Hoists</a:t>
            </a:r>
          </a:p>
          <a:p>
            <a:pPr eaLnBrk="1" hangingPunct="1">
              <a:defRPr/>
            </a:pPr>
            <a:r>
              <a:rPr lang="en-US" sz="2800" dirty="0" smtClean="0"/>
              <a:t>Excavations</a:t>
            </a:r>
          </a:p>
          <a:p>
            <a:pPr eaLnBrk="1" hangingPunct="1">
              <a:defRPr/>
            </a:pPr>
            <a:r>
              <a:rPr lang="en-US" sz="2800" dirty="0" smtClean="0"/>
              <a:t>Shoring</a:t>
            </a:r>
          </a:p>
          <a:p>
            <a:pPr eaLnBrk="1" hangingPunct="1">
              <a:defRPr/>
            </a:pPr>
            <a:r>
              <a:rPr lang="en-US" sz="2800" dirty="0" smtClean="0"/>
              <a:t>Lift Slabs</a:t>
            </a:r>
          </a:p>
          <a:p>
            <a:pPr eaLnBrk="1" hangingPunct="1">
              <a:defRPr/>
            </a:pPr>
            <a:endParaRPr lang="en-US"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28</a:t>
            </a:fld>
            <a:endParaRPr lang="en-US"/>
          </a:p>
        </p:txBody>
      </p:sp>
    </p:spTree>
    <p:extLst>
      <p:ext uri="{BB962C8B-B14F-4D97-AF65-F5344CB8AC3E}">
        <p14:creationId xmlns:p14="http://schemas.microsoft.com/office/powerpoint/2010/main" val="4217752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304800" y="76200"/>
            <a:ext cx="8610600" cy="661738"/>
          </a:xfrm>
        </p:spPr>
        <p:txBody>
          <a:bodyPr>
            <a:normAutofit fontScale="90000"/>
          </a:bodyPr>
          <a:lstStyle/>
          <a:p>
            <a:pPr eaLnBrk="1" hangingPunct="1">
              <a:defRPr/>
            </a:pPr>
            <a:r>
              <a:rPr lang="en-US" sz="4000" dirty="0" smtClean="0"/>
              <a:t>Recognized Hazards- Fall Hazards</a:t>
            </a:r>
            <a:endParaRPr lang="en-US" sz="4000" baseline="30000" dirty="0" smtClean="0"/>
          </a:p>
        </p:txBody>
      </p:sp>
      <p:sp>
        <p:nvSpPr>
          <p:cNvPr id="346115" name="Rectangle 3"/>
          <p:cNvSpPr>
            <a:spLocks noGrp="1" noChangeArrowheads="1"/>
          </p:cNvSpPr>
          <p:nvPr>
            <p:ph idx="1"/>
          </p:nvPr>
        </p:nvSpPr>
        <p:spPr>
          <a:xfrm>
            <a:off x="652109" y="4683091"/>
            <a:ext cx="5771564" cy="465138"/>
          </a:xfrm>
        </p:spPr>
        <p:txBody>
          <a:bodyPr>
            <a:normAutofit/>
          </a:bodyPr>
          <a:lstStyle/>
          <a:p>
            <a:pPr eaLnBrk="1" hangingPunct="1">
              <a:buFont typeface="Wingdings" panose="05000000000000000000" pitchFamily="2" charset="2"/>
              <a:buNone/>
              <a:defRPr/>
            </a:pPr>
            <a:r>
              <a:rPr lang="en-US" sz="1400" baseline="30000" dirty="0" smtClean="0"/>
              <a:t>1</a:t>
            </a:r>
            <a:r>
              <a:rPr lang="en-US" sz="1400" dirty="0" smtClean="0"/>
              <a:t>Photos courtesy of Washington Group International</a:t>
            </a:r>
          </a:p>
        </p:txBody>
      </p:sp>
      <p:sp>
        <p:nvSpPr>
          <p:cNvPr id="3" name="Slide Number Placeholder 2"/>
          <p:cNvSpPr>
            <a:spLocks noGrp="1"/>
          </p:cNvSpPr>
          <p:nvPr>
            <p:ph type="sldNum" sz="quarter" idx="12"/>
          </p:nvPr>
        </p:nvSpPr>
        <p:spPr/>
        <p:txBody>
          <a:bodyPr/>
          <a:lstStyle/>
          <a:p>
            <a:fld id="{76D1E8A4-D962-4352-845C-1B850E73A876}" type="slidenum">
              <a:rPr lang="en-US" smtClean="0"/>
              <a:pPr/>
              <a:t>29</a:t>
            </a:fld>
            <a:endParaRPr lang="en-US"/>
          </a:p>
        </p:txBody>
      </p:sp>
      <p:pic>
        <p:nvPicPr>
          <p:cNvPr id="68613" name="Picture 5" descr="open_flo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39551"/>
            <a:ext cx="3153508" cy="359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7" descr="No fall prot-EE per concrete 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838200"/>
            <a:ext cx="2065992" cy="3513621"/>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68615" name="Text Box 8"/>
          <p:cNvSpPr txBox="1">
            <a:spLocks noChangeArrowheads="1"/>
          </p:cNvSpPr>
          <p:nvPr/>
        </p:nvSpPr>
        <p:spPr bwMode="auto">
          <a:xfrm>
            <a:off x="6633428" y="4403781"/>
            <a:ext cx="2141538" cy="338554"/>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defRPr>
            </a:lvl9pPr>
          </a:lstStyle>
          <a:p>
            <a:pPr>
              <a:spcBef>
                <a:spcPct val="50000"/>
              </a:spcBef>
              <a:buClrTx/>
              <a:buSzTx/>
              <a:buFontTx/>
              <a:buNone/>
            </a:pPr>
            <a:r>
              <a:rPr lang="en-US" altLang="en-US" sz="1600" b="1">
                <a:solidFill>
                  <a:schemeClr val="bg1"/>
                </a:solidFill>
                <a:latin typeface="Arial" panose="020B0604020202020204" pitchFamily="34" charset="0"/>
              </a:rPr>
              <a:t>Unprotected edges</a:t>
            </a:r>
          </a:p>
        </p:txBody>
      </p:sp>
      <p:sp>
        <p:nvSpPr>
          <p:cNvPr id="68616" name="Line 9"/>
          <p:cNvSpPr>
            <a:spLocks noChangeShapeType="1"/>
          </p:cNvSpPr>
          <p:nvPr/>
        </p:nvSpPr>
        <p:spPr bwMode="auto">
          <a:xfrm flipH="1" flipV="1">
            <a:off x="3124200" y="2659326"/>
            <a:ext cx="3352800" cy="2057400"/>
          </a:xfrm>
          <a:prstGeom prst="line">
            <a:avLst/>
          </a:prstGeom>
          <a:noFill/>
          <a:ln w="57150">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617" name="Line 10"/>
          <p:cNvSpPr>
            <a:spLocks noChangeShapeType="1"/>
          </p:cNvSpPr>
          <p:nvPr/>
        </p:nvSpPr>
        <p:spPr bwMode="auto">
          <a:xfrm flipV="1">
            <a:off x="6477000" y="3116526"/>
            <a:ext cx="381000" cy="1600200"/>
          </a:xfrm>
          <a:prstGeom prst="line">
            <a:avLst/>
          </a:prstGeom>
          <a:noFill/>
          <a:ln w="57150">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652109" y="5516940"/>
            <a:ext cx="8110891" cy="1569660"/>
          </a:xfrm>
          <a:prstGeom prst="rect">
            <a:avLst/>
          </a:prstGeom>
          <a:noFill/>
        </p:spPr>
        <p:txBody>
          <a:bodyPr wrap="square" rtlCol="0">
            <a:spAutoFit/>
          </a:bodyPr>
          <a:lstStyle/>
          <a:p>
            <a:r>
              <a:rPr lang="en-US" altLang="en-US" sz="1600" b="0" dirty="0">
                <a:latin typeface="Arial" panose="020B0604020202020204" pitchFamily="34" charset="0"/>
              </a:rPr>
              <a:t>This is an example of a classic fall hazard.  The worker is exposed to an unprotected edge.  The designer could specify anchorage points in the design so that the worker will have a tie off for fall protection. It should be noted that Designing for Construction Safety is not how or when to use fall protection, it is designing buildings so that either fall protection is not needed, or, installed hardware such as tie-offs.</a:t>
            </a:r>
          </a:p>
          <a:p>
            <a:endParaRPr lang="en-US" sz="1600" b="0" dirty="0"/>
          </a:p>
        </p:txBody>
      </p:sp>
    </p:spTree>
    <p:extLst>
      <p:ext uri="{BB962C8B-B14F-4D97-AF65-F5344CB8AC3E}">
        <p14:creationId xmlns:p14="http://schemas.microsoft.com/office/powerpoint/2010/main" val="4036539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normAutofit/>
          </a:bodyPr>
          <a:lstStyle/>
          <a:p>
            <a:pPr eaLnBrk="1" hangingPunct="1">
              <a:defRPr/>
            </a:pPr>
            <a:r>
              <a:rPr lang="en-US" sz="4000" dirty="0" err="1" smtClean="0"/>
              <a:t>Keselamatan</a:t>
            </a:r>
            <a:r>
              <a:rPr lang="en-US" sz="4000" dirty="0" smtClean="0"/>
              <a:t> </a:t>
            </a:r>
            <a:r>
              <a:rPr lang="en-US" sz="4000" dirty="0" err="1" smtClean="0"/>
              <a:t>Konstruksi</a:t>
            </a:r>
            <a:endParaRPr lang="en-US" sz="4000" dirty="0" smtClean="0"/>
          </a:p>
        </p:txBody>
      </p:sp>
      <p:sp>
        <p:nvSpPr>
          <p:cNvPr id="300035" name="Rectangle 3"/>
          <p:cNvSpPr>
            <a:spLocks noGrp="1" noChangeArrowheads="1"/>
          </p:cNvSpPr>
          <p:nvPr>
            <p:ph type="body" sz="half" idx="1"/>
          </p:nvPr>
        </p:nvSpPr>
        <p:spPr>
          <a:xfrm>
            <a:off x="609600" y="1676400"/>
            <a:ext cx="7162800" cy="4267200"/>
          </a:xfrm>
        </p:spPr>
        <p:txBody>
          <a:bodyPr>
            <a:normAutofit fontScale="77500" lnSpcReduction="20000"/>
          </a:bodyPr>
          <a:lstStyle/>
          <a:p>
            <a:pPr lvl="1" eaLnBrk="1" hangingPunct="1">
              <a:defRPr/>
            </a:pPr>
            <a:endParaRPr lang="en-US" sz="2400" dirty="0" smtClean="0"/>
          </a:p>
          <a:p>
            <a:pPr marL="971550" lvl="1" indent="-457200">
              <a:lnSpc>
                <a:spcPct val="120000"/>
              </a:lnSpc>
              <a:buFont typeface="Wingdings" panose="05000000000000000000" pitchFamily="2" charset="2"/>
              <a:buChar char="q"/>
              <a:defRPr/>
            </a:pPr>
            <a:r>
              <a:rPr lang="en-US" altLang="en-US" sz="3200" dirty="0">
                <a:latin typeface="Arial" panose="020B0604020202020204" pitchFamily="34" charset="0"/>
              </a:rPr>
              <a:t>Designing for Construction Safety is the process of </a:t>
            </a:r>
            <a:r>
              <a:rPr lang="en-US" altLang="en-US" sz="3200" dirty="0" err="1">
                <a:latin typeface="Arial" panose="020B0604020202020204" pitchFamily="34" charset="0"/>
              </a:rPr>
              <a:t>of</a:t>
            </a:r>
            <a:r>
              <a:rPr lang="en-US" altLang="en-US" sz="3200" dirty="0">
                <a:latin typeface="Arial" panose="020B0604020202020204" pitchFamily="34" charset="0"/>
              </a:rPr>
              <a:t> addressing construction site safety and maintenance in the design phase of a project.  </a:t>
            </a:r>
            <a:endParaRPr lang="en-US" altLang="en-US" sz="3200" dirty="0" smtClean="0">
              <a:latin typeface="Arial" panose="020B0604020202020204" pitchFamily="34" charset="0"/>
            </a:endParaRPr>
          </a:p>
          <a:p>
            <a:pPr marL="971550" lvl="1" indent="-457200">
              <a:lnSpc>
                <a:spcPct val="120000"/>
              </a:lnSpc>
              <a:buFont typeface="Wingdings" panose="05000000000000000000" pitchFamily="2" charset="2"/>
              <a:buChar char="q"/>
              <a:defRPr/>
            </a:pPr>
            <a:r>
              <a:rPr lang="en-US" altLang="en-US" sz="3200" dirty="0" smtClean="0">
                <a:latin typeface="Arial" panose="020B0604020202020204" pitchFamily="34" charset="0"/>
              </a:rPr>
              <a:t>The customary </a:t>
            </a:r>
            <a:r>
              <a:rPr lang="en-US" altLang="en-US" sz="3200" dirty="0">
                <a:latin typeface="Arial" panose="020B0604020202020204" pitchFamily="34" charset="0"/>
              </a:rPr>
              <a:t>role of the design professional is protect the safety of the public and to comply with building codes.  </a:t>
            </a:r>
            <a:endParaRPr lang="en-US" altLang="en-US" sz="3200" dirty="0" smtClean="0">
              <a:latin typeface="Arial" panose="020B0604020202020204" pitchFamily="34" charset="0"/>
            </a:endParaRPr>
          </a:p>
          <a:p>
            <a:pPr marL="971550" lvl="1" indent="-457200">
              <a:lnSpc>
                <a:spcPct val="120000"/>
              </a:lnSpc>
              <a:buFont typeface="Wingdings" panose="05000000000000000000" pitchFamily="2" charset="2"/>
              <a:buChar char="q"/>
              <a:defRPr/>
            </a:pPr>
            <a:r>
              <a:rPr lang="en-US" altLang="en-US" sz="3200" dirty="0" smtClean="0">
                <a:latin typeface="Arial" panose="020B0604020202020204" pitchFamily="34" charset="0"/>
              </a:rPr>
              <a:t>Designing </a:t>
            </a:r>
            <a:r>
              <a:rPr lang="en-US" altLang="en-US" sz="3200" dirty="0">
                <a:latin typeface="Arial" panose="020B0604020202020204" pitchFamily="34" charset="0"/>
              </a:rPr>
              <a:t>for Construction Safety extends this role to include construction site safety</a:t>
            </a:r>
            <a:r>
              <a:rPr lang="en-US" altLang="en-US" sz="3200" dirty="0" smtClean="0">
                <a:latin typeface="Arial" panose="020B0604020202020204" pitchFamily="34" charset="0"/>
              </a:rPr>
              <a:t>.</a:t>
            </a:r>
            <a:endParaRPr lang="en-US" altLang="en-US" sz="32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D8433167-3CCE-4D02-9C63-90404B6A9CDE}" type="slidenum">
              <a:rPr lang="en-US" altLang="en-US" smtClean="0"/>
              <a:pPr>
                <a:defRPr/>
              </a:pPr>
              <a:t>3</a:t>
            </a:fld>
            <a:endParaRPr lang="en-US" altLang="en-US"/>
          </a:p>
        </p:txBody>
      </p:sp>
    </p:spTree>
    <p:extLst>
      <p:ext uri="{BB962C8B-B14F-4D97-AF65-F5344CB8AC3E}">
        <p14:creationId xmlns:p14="http://schemas.microsoft.com/office/powerpoint/2010/main" val="79602725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normAutofit fontScale="90000"/>
          </a:bodyPr>
          <a:lstStyle/>
          <a:p>
            <a:pPr eaLnBrk="1" hangingPunct="1">
              <a:defRPr/>
            </a:pPr>
            <a:r>
              <a:rPr lang="en-US" sz="4000" smtClean="0"/>
              <a:t>Recognized Hazards-Examples</a:t>
            </a:r>
            <a:br>
              <a:rPr lang="en-US" sz="4000" smtClean="0"/>
            </a:br>
            <a:r>
              <a:rPr lang="en-US" sz="4000" smtClean="0"/>
              <a:t>Confined Space</a:t>
            </a:r>
          </a:p>
        </p:txBody>
      </p:sp>
      <p:pic>
        <p:nvPicPr>
          <p:cNvPr id="70660" name="Picture 8" descr="conf-space-image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81400" y="1143000"/>
            <a:ext cx="4953000" cy="4038600"/>
          </a:xfr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D8433167-3CCE-4D02-9C63-90404B6A9CDE}" type="slidenum">
              <a:rPr lang="en-US" altLang="en-US" smtClean="0"/>
              <a:pPr>
                <a:defRPr/>
              </a:pPr>
              <a:t>30</a:t>
            </a:fld>
            <a:endParaRPr lang="en-US" altLang="en-US"/>
          </a:p>
        </p:txBody>
      </p:sp>
      <p:sp>
        <p:nvSpPr>
          <p:cNvPr id="2" name="TextBox 1"/>
          <p:cNvSpPr txBox="1"/>
          <p:nvPr/>
        </p:nvSpPr>
        <p:spPr>
          <a:xfrm>
            <a:off x="685800" y="5562600"/>
            <a:ext cx="8001000" cy="1323439"/>
          </a:xfrm>
          <a:prstGeom prst="rect">
            <a:avLst/>
          </a:prstGeom>
          <a:noFill/>
        </p:spPr>
        <p:txBody>
          <a:bodyPr wrap="square" rtlCol="0">
            <a:spAutoFit/>
          </a:bodyPr>
          <a:lstStyle/>
          <a:p>
            <a:r>
              <a:rPr lang="en-US" altLang="en-US" sz="1600" b="0" dirty="0">
                <a:latin typeface="Arial" panose="020B0604020202020204" pitchFamily="34" charset="0"/>
              </a:rPr>
              <a:t>Confined spaces are another recognized hazard.  Designer can be </a:t>
            </a:r>
            <a:r>
              <a:rPr lang="en-US" altLang="en-US" sz="1600" b="0" dirty="0" smtClean="0">
                <a:latin typeface="Arial" panose="020B0604020202020204" pitchFamily="34" charset="0"/>
              </a:rPr>
              <a:t>helpful </a:t>
            </a:r>
            <a:r>
              <a:rPr lang="en-US" altLang="en-US" sz="1600" b="0" dirty="0">
                <a:latin typeface="Arial" panose="020B0604020202020204" pitchFamily="34" charset="0"/>
              </a:rPr>
              <a:t>by designing areas that do not require confined space entry </a:t>
            </a:r>
            <a:r>
              <a:rPr lang="en-US" altLang="en-US" sz="1600" b="0" dirty="0" smtClean="0">
                <a:latin typeface="Arial" panose="020B0604020202020204" pitchFamily="34" charset="0"/>
              </a:rPr>
              <a:t>procedures</a:t>
            </a:r>
            <a:r>
              <a:rPr lang="en-US" altLang="en-US" sz="1600" b="0" dirty="0">
                <a:latin typeface="Arial" panose="020B0604020202020204" pitchFamily="34" charset="0"/>
              </a:rPr>
              <a:t>. It should be noted that Design for Construction Safety is how to implement a confined space entry procedure, it is how to design projects so that confined space entry is not required.</a:t>
            </a:r>
          </a:p>
          <a:p>
            <a:endParaRPr lang="en-US" sz="1600" b="0" dirty="0"/>
          </a:p>
        </p:txBody>
      </p:sp>
    </p:spTree>
    <p:extLst>
      <p:ext uri="{BB962C8B-B14F-4D97-AF65-F5344CB8AC3E}">
        <p14:creationId xmlns:p14="http://schemas.microsoft.com/office/powerpoint/2010/main" val="154914516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266700" y="664698"/>
            <a:ext cx="8610600" cy="1139825"/>
          </a:xfrm>
        </p:spPr>
        <p:txBody>
          <a:bodyPr>
            <a:normAutofit fontScale="90000"/>
          </a:bodyPr>
          <a:lstStyle/>
          <a:p>
            <a:pPr>
              <a:defRPr/>
            </a:pPr>
            <a:r>
              <a:rPr lang="en-US" sz="4000" dirty="0" smtClean="0"/>
              <a:t>Hidden Hazards-Examples</a:t>
            </a:r>
            <a:br>
              <a:rPr lang="en-US" sz="4000" dirty="0" smtClean="0"/>
            </a:br>
            <a:r>
              <a:rPr lang="en-US" sz="4000" dirty="0"/>
              <a:t/>
            </a:r>
            <a:br>
              <a:rPr lang="en-US" sz="4000" dirty="0"/>
            </a:br>
            <a:r>
              <a:rPr lang="en-US" altLang="en-US" sz="1800" dirty="0">
                <a:latin typeface="Arial" panose="020B0604020202020204" pitchFamily="34" charset="0"/>
              </a:rPr>
              <a:t>There are many hazards that may be hidden.  They are not readily apparent to the worker or the designer.</a:t>
            </a:r>
            <a:br>
              <a:rPr lang="en-US" altLang="en-US" sz="1800" dirty="0">
                <a:latin typeface="Arial" panose="020B0604020202020204" pitchFamily="34" charset="0"/>
              </a:rPr>
            </a:br>
            <a:endParaRPr lang="en-US" sz="1800" dirty="0" smtClean="0"/>
          </a:p>
        </p:txBody>
      </p:sp>
      <p:sp>
        <p:nvSpPr>
          <p:cNvPr id="376835" name="Rectangle 3"/>
          <p:cNvSpPr>
            <a:spLocks noGrp="1" noChangeArrowheads="1"/>
          </p:cNvSpPr>
          <p:nvPr>
            <p:ph idx="1"/>
          </p:nvPr>
        </p:nvSpPr>
        <p:spPr>
          <a:xfrm>
            <a:off x="628650" y="2362199"/>
            <a:ext cx="7886700" cy="3814763"/>
          </a:xfrm>
        </p:spPr>
        <p:txBody>
          <a:bodyPr>
            <a:normAutofit/>
          </a:bodyPr>
          <a:lstStyle/>
          <a:p>
            <a:pPr eaLnBrk="1" hangingPunct="1">
              <a:defRPr/>
            </a:pPr>
            <a:r>
              <a:rPr lang="en-US" sz="2800" dirty="0" smtClean="0"/>
              <a:t>Underground utilities</a:t>
            </a:r>
          </a:p>
          <a:p>
            <a:pPr eaLnBrk="1" hangingPunct="1">
              <a:defRPr/>
            </a:pPr>
            <a:r>
              <a:rPr lang="en-US" sz="2800" dirty="0" smtClean="0"/>
              <a:t>Electrical wire buried in a wall</a:t>
            </a:r>
          </a:p>
          <a:p>
            <a:pPr eaLnBrk="1" hangingPunct="1">
              <a:defRPr/>
            </a:pPr>
            <a:r>
              <a:rPr lang="en-US" sz="2800" dirty="0" smtClean="0"/>
              <a:t>Asbestos</a:t>
            </a:r>
          </a:p>
          <a:p>
            <a:pPr eaLnBrk="1" hangingPunct="1">
              <a:defRPr/>
            </a:pPr>
            <a:r>
              <a:rPr lang="en-US" sz="2800" dirty="0" smtClean="0"/>
              <a:t>Rot/Decay of structural members</a:t>
            </a:r>
          </a:p>
          <a:p>
            <a:pPr eaLnBrk="1" hangingPunct="1">
              <a:defRPr/>
            </a:pPr>
            <a:r>
              <a:rPr lang="en-US" sz="2800" dirty="0" smtClean="0"/>
              <a:t>Gas lines</a:t>
            </a:r>
          </a:p>
          <a:p>
            <a:pPr eaLnBrk="1" hangingPunct="1">
              <a:defRPr/>
            </a:pPr>
            <a:r>
              <a:rPr lang="en-US" sz="2800" dirty="0" smtClean="0"/>
              <a:t>Any hazard uncovered during project execution</a:t>
            </a:r>
          </a:p>
          <a:p>
            <a:pPr eaLnBrk="1" hangingPunct="1">
              <a:defRPr/>
            </a:pPr>
            <a:endParaRPr lang="en-US" sz="2800"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31</a:t>
            </a:fld>
            <a:endParaRPr lang="en-US"/>
          </a:p>
        </p:txBody>
      </p:sp>
    </p:spTree>
    <p:extLst>
      <p:ext uri="{BB962C8B-B14F-4D97-AF65-F5344CB8AC3E}">
        <p14:creationId xmlns:p14="http://schemas.microsoft.com/office/powerpoint/2010/main" val="3482583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304800" y="277813"/>
            <a:ext cx="8610600" cy="1139825"/>
          </a:xfrm>
        </p:spPr>
        <p:txBody>
          <a:bodyPr/>
          <a:lstStyle/>
          <a:p>
            <a:pPr eaLnBrk="1" hangingPunct="1">
              <a:defRPr/>
            </a:pPr>
            <a:r>
              <a:rPr lang="en-US" sz="4000" dirty="0" smtClean="0"/>
              <a:t>Hidden Hazards-”What If” Analysis</a:t>
            </a:r>
          </a:p>
        </p:txBody>
      </p:sp>
      <p:sp>
        <p:nvSpPr>
          <p:cNvPr id="391171" name="Rectangle 3"/>
          <p:cNvSpPr>
            <a:spLocks noGrp="1" noChangeArrowheads="1"/>
          </p:cNvSpPr>
          <p:nvPr>
            <p:ph idx="1"/>
          </p:nvPr>
        </p:nvSpPr>
        <p:spPr>
          <a:xfrm>
            <a:off x="822960" y="1906551"/>
            <a:ext cx="7520940" cy="3579849"/>
          </a:xfrm>
        </p:spPr>
        <p:txBody>
          <a:bodyPr>
            <a:normAutofit lnSpcReduction="10000"/>
          </a:bodyPr>
          <a:lstStyle/>
          <a:p>
            <a:pPr eaLnBrk="1" hangingPunct="1">
              <a:defRPr/>
            </a:pPr>
            <a:r>
              <a:rPr lang="en-US" sz="2800" dirty="0" smtClean="0"/>
              <a:t>A “What If” analysis is a structured brainstorming methods of uncovering hidden hazards</a:t>
            </a:r>
          </a:p>
          <a:p>
            <a:pPr eaLnBrk="1" hangingPunct="1">
              <a:defRPr/>
            </a:pPr>
            <a:r>
              <a:rPr lang="en-US" sz="2800" dirty="0" smtClean="0"/>
              <a:t>Select the  boundaries of the review and assemble an experienced team</a:t>
            </a:r>
          </a:p>
          <a:p>
            <a:pPr eaLnBrk="1" hangingPunct="1">
              <a:defRPr/>
            </a:pPr>
            <a:r>
              <a:rPr lang="en-US" sz="2800" dirty="0" smtClean="0"/>
              <a:t>Gather information-video tapes of operation, design documents, maintenance procedures, etc.</a:t>
            </a:r>
          </a:p>
        </p:txBody>
      </p:sp>
      <p:sp>
        <p:nvSpPr>
          <p:cNvPr id="2" name="Slide Number Placeholder 1"/>
          <p:cNvSpPr>
            <a:spLocks noGrp="1"/>
          </p:cNvSpPr>
          <p:nvPr>
            <p:ph type="sldNum" sz="quarter" idx="12"/>
          </p:nvPr>
        </p:nvSpPr>
        <p:spPr/>
        <p:txBody>
          <a:bodyPr/>
          <a:lstStyle/>
          <a:p>
            <a:fld id="{76D1E8A4-D962-4352-845C-1B850E73A876}" type="slidenum">
              <a:rPr lang="en-US" smtClean="0"/>
              <a:pPr/>
              <a:t>32</a:t>
            </a:fld>
            <a:endParaRPr lang="en-US"/>
          </a:p>
        </p:txBody>
      </p:sp>
    </p:spTree>
    <p:extLst>
      <p:ext uri="{BB962C8B-B14F-4D97-AF65-F5344CB8AC3E}">
        <p14:creationId xmlns:p14="http://schemas.microsoft.com/office/powerpoint/2010/main" val="264221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304800" y="277813"/>
            <a:ext cx="8610600" cy="1139825"/>
          </a:xfrm>
        </p:spPr>
        <p:txBody>
          <a:bodyPr>
            <a:normAutofit fontScale="90000"/>
          </a:bodyPr>
          <a:lstStyle/>
          <a:p>
            <a:pPr eaLnBrk="1" hangingPunct="1">
              <a:defRPr/>
            </a:pPr>
            <a:r>
              <a:rPr lang="en-US" sz="4000" smtClean="0"/>
              <a:t>Hidden Hazards-”What If” Analysis</a:t>
            </a:r>
            <a:br>
              <a:rPr lang="en-US" sz="4000" smtClean="0"/>
            </a:br>
            <a:r>
              <a:rPr lang="en-US" sz="4000" smtClean="0"/>
              <a:t>“What If” Situation Questions</a:t>
            </a:r>
          </a:p>
        </p:txBody>
      </p:sp>
      <p:sp>
        <p:nvSpPr>
          <p:cNvPr id="393219" name="Rectangle 3"/>
          <p:cNvSpPr>
            <a:spLocks noGrp="1" noChangeArrowheads="1"/>
          </p:cNvSpPr>
          <p:nvPr>
            <p:ph idx="1"/>
          </p:nvPr>
        </p:nvSpPr>
        <p:spPr>
          <a:xfrm>
            <a:off x="822960" y="1906551"/>
            <a:ext cx="7520940" cy="3579849"/>
          </a:xfrm>
        </p:spPr>
        <p:txBody>
          <a:bodyPr>
            <a:normAutofit fontScale="62500" lnSpcReduction="20000"/>
          </a:bodyPr>
          <a:lstStyle/>
          <a:p>
            <a:pPr marL="0" indent="0">
              <a:lnSpc>
                <a:spcPct val="120000"/>
              </a:lnSpc>
              <a:buNone/>
              <a:defRPr/>
            </a:pPr>
            <a:r>
              <a:rPr lang="en-US" altLang="en-US" sz="2800" dirty="0">
                <a:latin typeface="Arial" panose="020B0604020202020204" pitchFamily="34" charset="0"/>
              </a:rPr>
              <a:t>In a “what if” analysis the design professional or design team needs to brainstorm things that can go wrong (“what if”). </a:t>
            </a:r>
          </a:p>
          <a:p>
            <a:pPr marL="0" indent="0" eaLnBrk="1" hangingPunct="1">
              <a:buNone/>
              <a:defRPr/>
            </a:pPr>
            <a:endParaRPr lang="en-US" sz="2800" dirty="0" smtClean="0"/>
          </a:p>
          <a:p>
            <a:pPr eaLnBrk="1" hangingPunct="1">
              <a:defRPr/>
            </a:pPr>
            <a:endParaRPr lang="en-US" sz="2800" dirty="0" smtClean="0"/>
          </a:p>
          <a:p>
            <a:pPr eaLnBrk="1" hangingPunct="1">
              <a:defRPr/>
            </a:pPr>
            <a:r>
              <a:rPr lang="en-US" sz="2800" dirty="0" smtClean="0"/>
              <a:t>Failure to follow procedures</a:t>
            </a:r>
          </a:p>
          <a:p>
            <a:pPr eaLnBrk="1" hangingPunct="1">
              <a:defRPr/>
            </a:pPr>
            <a:r>
              <a:rPr lang="en-US" sz="2800" dirty="0" smtClean="0"/>
              <a:t>Procedures  are followed, but are incorrect</a:t>
            </a:r>
          </a:p>
          <a:p>
            <a:pPr eaLnBrk="1" hangingPunct="1">
              <a:defRPr/>
            </a:pPr>
            <a:r>
              <a:rPr lang="en-US" sz="2800" dirty="0" smtClean="0"/>
              <a:t>Equipment failure</a:t>
            </a:r>
          </a:p>
          <a:p>
            <a:pPr eaLnBrk="1" hangingPunct="1">
              <a:defRPr/>
            </a:pPr>
            <a:r>
              <a:rPr lang="en-US" sz="2800" dirty="0" smtClean="0"/>
              <a:t>Utility failure</a:t>
            </a:r>
          </a:p>
          <a:p>
            <a:pPr eaLnBrk="1" hangingPunct="1">
              <a:defRPr/>
            </a:pPr>
            <a:r>
              <a:rPr lang="en-US" sz="2800" dirty="0" smtClean="0"/>
              <a:t>Weather</a:t>
            </a:r>
          </a:p>
          <a:p>
            <a:pPr eaLnBrk="1" hangingPunct="1">
              <a:defRPr/>
            </a:pPr>
            <a:r>
              <a:rPr lang="en-US" sz="2800" dirty="0" smtClean="0"/>
              <a:t>Operator not trained</a:t>
            </a:r>
          </a:p>
          <a:p>
            <a:pPr eaLnBrk="1" hangingPunct="1">
              <a:buFont typeface="Wingdings" panose="05000000000000000000" pitchFamily="2" charset="2"/>
              <a:buNone/>
              <a:defRPr/>
            </a:pPr>
            <a:endParaRPr lang="en-US" sz="2800"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33</a:t>
            </a:fld>
            <a:endParaRPr lang="en-US"/>
          </a:p>
        </p:txBody>
      </p:sp>
    </p:spTree>
    <p:extLst>
      <p:ext uri="{BB962C8B-B14F-4D97-AF65-F5344CB8AC3E}">
        <p14:creationId xmlns:p14="http://schemas.microsoft.com/office/powerpoint/2010/main" val="14949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7" name="Object 3"/>
          <p:cNvGraphicFramePr>
            <a:graphicFrameLocks noChangeAspect="1"/>
          </p:cNvGraphicFramePr>
          <p:nvPr/>
        </p:nvGraphicFramePr>
        <p:xfrm>
          <a:off x="2508739" y="1037492"/>
          <a:ext cx="5345723" cy="5229958"/>
        </p:xfrm>
        <a:graphic>
          <a:graphicData uri="http://schemas.openxmlformats.org/presentationml/2006/ole">
            <mc:AlternateContent xmlns:mc="http://schemas.openxmlformats.org/markup-compatibility/2006">
              <mc:Choice xmlns:v="urn:schemas-microsoft-com:vml" Requires="v">
                <p:oleObj spid="_x0000_s172054" name="Document" r:id="rId3" imgW="5486400" imgH="5366880" progId="Word.Document.8">
                  <p:embed/>
                </p:oleObj>
              </mc:Choice>
              <mc:Fallback>
                <p:oleObj name="Document" r:id="rId3" imgW="5486400" imgH="53668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739" y="1037492"/>
                        <a:ext cx="5345723" cy="522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Text Box 4"/>
          <p:cNvSpPr txBox="1">
            <a:spLocks noChangeArrowheads="1"/>
          </p:cNvSpPr>
          <p:nvPr/>
        </p:nvSpPr>
        <p:spPr bwMode="auto">
          <a:xfrm>
            <a:off x="990600" y="228600"/>
            <a:ext cx="7391400" cy="546945"/>
          </a:xfrm>
          <a:prstGeom prst="rect">
            <a:avLst/>
          </a:prstGeom>
          <a:noFill/>
          <a:ln w="9525">
            <a:noFill/>
            <a:miter lim="800000"/>
            <a:headEnd/>
            <a:tailEnd/>
          </a:ln>
          <a:effectLst/>
        </p:spPr>
        <p:txBody>
          <a:bodyPr wrap="square">
            <a:spAutoFit/>
          </a:bodyPr>
          <a:lstStyle/>
          <a:p>
            <a:pPr>
              <a:spcBef>
                <a:spcPct val="50000"/>
              </a:spcBef>
            </a:pPr>
            <a:r>
              <a:rPr lang="en-US" sz="2954" dirty="0" err="1"/>
              <a:t>Kriteria</a:t>
            </a:r>
            <a:r>
              <a:rPr lang="en-US" sz="2954" dirty="0"/>
              <a:t> </a:t>
            </a:r>
            <a:r>
              <a:rPr lang="en-US" sz="2954" dirty="0" err="1" smtClean="0"/>
              <a:t>pengaman</a:t>
            </a:r>
            <a:r>
              <a:rPr lang="en-US" sz="2954" dirty="0" smtClean="0"/>
              <a:t> </a:t>
            </a:r>
            <a:r>
              <a:rPr lang="en-US" sz="2954" dirty="0" err="1" smtClean="0"/>
              <a:t>permesinan</a:t>
            </a:r>
            <a:r>
              <a:rPr lang="en-US" sz="2954" dirty="0" smtClean="0"/>
              <a:t> </a:t>
            </a:r>
            <a:r>
              <a:rPr lang="en-US" sz="2954" dirty="0"/>
              <a:t>yang ‘</a:t>
            </a:r>
            <a:r>
              <a:rPr lang="en-US" sz="2954" dirty="0" err="1"/>
              <a:t>baik</a:t>
            </a:r>
            <a:r>
              <a:rPr lang="en-US" sz="2954" dirty="0"/>
              <a:t>’  </a:t>
            </a:r>
            <a:r>
              <a:rPr lang="en-US" sz="2954" dirty="0">
                <a:sym typeface="Wingdings" pitchFamily="2" charset="2"/>
              </a:rPr>
              <a:t></a:t>
            </a:r>
            <a:endParaRPr lang="en-US" sz="2954" dirty="0"/>
          </a:p>
        </p:txBody>
      </p:sp>
      <p:sp>
        <p:nvSpPr>
          <p:cNvPr id="2" name="Slide Number Placeholder 1"/>
          <p:cNvSpPr>
            <a:spLocks noGrp="1"/>
          </p:cNvSpPr>
          <p:nvPr>
            <p:ph type="sldNum" sz="quarter" idx="12"/>
          </p:nvPr>
        </p:nvSpPr>
        <p:spPr/>
        <p:txBody>
          <a:bodyPr/>
          <a:lstStyle/>
          <a:p>
            <a:fld id="{00EBFAFD-3CCB-4214-8BA3-9A10E66833AB}" type="slidenum">
              <a:rPr lang="en-US" smtClean="0"/>
              <a:pPr/>
              <a:t>34</a:t>
            </a:fld>
            <a:endParaRPr lang="en-US"/>
          </a:p>
        </p:txBody>
      </p:sp>
    </p:spTree>
    <p:extLst>
      <p:ext uri="{BB962C8B-B14F-4D97-AF65-F5344CB8AC3E}">
        <p14:creationId xmlns:p14="http://schemas.microsoft.com/office/powerpoint/2010/main" val="10605324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457200" y="2373923"/>
            <a:ext cx="3276600" cy="844062"/>
          </a:xfrm>
          <a:prstGeom prst="rightArrowCallout">
            <a:avLst>
              <a:gd name="adj1" fmla="val 22565"/>
              <a:gd name="adj2" fmla="val 43921"/>
              <a:gd name="adj3" fmla="val 34326"/>
              <a:gd name="adj4" fmla="val 88315"/>
            </a:avLst>
          </a:prstGeom>
          <a:solidFill>
            <a:schemeClr val="bg1"/>
          </a:solidFill>
          <a:ln w="38100">
            <a:solidFill>
              <a:schemeClr val="tx1"/>
            </a:solidFill>
            <a:miter lim="800000"/>
            <a:headEnd/>
            <a:tailEnd/>
          </a:ln>
          <a:effectLst/>
        </p:spPr>
        <p:txBody>
          <a:bodyPr wrap="none" anchor="ctr"/>
          <a:lstStyle/>
          <a:p>
            <a:endParaRPr lang="en-US" sz="2215"/>
          </a:p>
        </p:txBody>
      </p:sp>
      <p:sp>
        <p:nvSpPr>
          <p:cNvPr id="44035" name="Text Box 3"/>
          <p:cNvSpPr txBox="1">
            <a:spLocks noChangeArrowheads="1"/>
          </p:cNvSpPr>
          <p:nvPr/>
        </p:nvSpPr>
        <p:spPr bwMode="auto">
          <a:xfrm>
            <a:off x="381000" y="2373923"/>
            <a:ext cx="2971800" cy="791114"/>
          </a:xfrm>
          <a:prstGeom prst="rect">
            <a:avLst/>
          </a:prstGeom>
          <a:noFill/>
          <a:ln w="9525">
            <a:noFill/>
            <a:miter lim="800000"/>
            <a:headEnd/>
            <a:tailEnd/>
          </a:ln>
          <a:effectLst/>
        </p:spPr>
        <p:txBody>
          <a:bodyPr>
            <a:spAutoFit/>
          </a:bodyPr>
          <a:lstStyle/>
          <a:p>
            <a:pPr marL="422041" indent="-422041" algn="ctr">
              <a:spcBef>
                <a:spcPct val="50000"/>
              </a:spcBef>
            </a:pPr>
            <a:r>
              <a:rPr lang="en-US" sz="2215" i="1">
                <a:latin typeface="Monotype Corsiva" pitchFamily="66" charset="0"/>
              </a:rPr>
              <a:t>9  POTENSI  </a:t>
            </a:r>
          </a:p>
          <a:p>
            <a:pPr marL="422041" indent="-422041" algn="ctr">
              <a:lnSpc>
                <a:spcPct val="55000"/>
              </a:lnSpc>
              <a:spcBef>
                <a:spcPct val="50000"/>
              </a:spcBef>
            </a:pPr>
            <a:r>
              <a:rPr lang="en-US" sz="2215" i="1">
                <a:latin typeface="Monotype Corsiva" pitchFamily="66" charset="0"/>
              </a:rPr>
              <a:t>BAHAYA  MEKANIS</a:t>
            </a:r>
          </a:p>
        </p:txBody>
      </p:sp>
      <p:sp>
        <p:nvSpPr>
          <p:cNvPr id="44036" name="Text Box 4"/>
          <p:cNvSpPr txBox="1">
            <a:spLocks noChangeArrowheads="1"/>
          </p:cNvSpPr>
          <p:nvPr/>
        </p:nvSpPr>
        <p:spPr bwMode="auto">
          <a:xfrm>
            <a:off x="4114800" y="756139"/>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1= terbelit (entanglement)</a:t>
            </a:r>
          </a:p>
        </p:txBody>
      </p:sp>
      <p:sp>
        <p:nvSpPr>
          <p:cNvPr id="44037" name="Text Box 5"/>
          <p:cNvSpPr txBox="1">
            <a:spLocks noChangeArrowheads="1"/>
          </p:cNvSpPr>
          <p:nvPr/>
        </p:nvSpPr>
        <p:spPr bwMode="auto">
          <a:xfrm>
            <a:off x="4114800" y="1248508"/>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2= gesekan dan abrasi</a:t>
            </a:r>
          </a:p>
        </p:txBody>
      </p:sp>
      <p:sp>
        <p:nvSpPr>
          <p:cNvPr id="44038" name="Text Box 6"/>
          <p:cNvSpPr txBox="1">
            <a:spLocks noChangeArrowheads="1"/>
          </p:cNvSpPr>
          <p:nvPr/>
        </p:nvSpPr>
        <p:spPr bwMode="auto">
          <a:xfrm>
            <a:off x="4114800" y="1740877"/>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3= terpotong (cut)</a:t>
            </a:r>
          </a:p>
        </p:txBody>
      </p:sp>
      <p:sp>
        <p:nvSpPr>
          <p:cNvPr id="44039" name="Text Box 7"/>
          <p:cNvSpPr txBox="1">
            <a:spLocks noChangeArrowheads="1"/>
          </p:cNvSpPr>
          <p:nvPr/>
        </p:nvSpPr>
        <p:spPr bwMode="auto">
          <a:xfrm>
            <a:off x="4114800" y="2233246"/>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4= tergunting (shear)</a:t>
            </a:r>
          </a:p>
        </p:txBody>
      </p:sp>
      <p:sp>
        <p:nvSpPr>
          <p:cNvPr id="44040" name="Text Box 8"/>
          <p:cNvSpPr txBox="1">
            <a:spLocks noChangeArrowheads="1"/>
          </p:cNvSpPr>
          <p:nvPr/>
        </p:nvSpPr>
        <p:spPr bwMode="auto">
          <a:xfrm>
            <a:off x="4114800" y="2725616"/>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5= tertusuk (stab/puncture)</a:t>
            </a:r>
          </a:p>
        </p:txBody>
      </p:sp>
      <p:sp>
        <p:nvSpPr>
          <p:cNvPr id="44041" name="Text Box 9"/>
          <p:cNvSpPr txBox="1">
            <a:spLocks noChangeArrowheads="1"/>
          </p:cNvSpPr>
          <p:nvPr/>
        </p:nvSpPr>
        <p:spPr bwMode="auto">
          <a:xfrm>
            <a:off x="4114800" y="3217985"/>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6= tertumbuk (impact)</a:t>
            </a:r>
          </a:p>
        </p:txBody>
      </p:sp>
      <p:sp>
        <p:nvSpPr>
          <p:cNvPr id="44042" name="Text Box 10"/>
          <p:cNvSpPr txBox="1">
            <a:spLocks noChangeArrowheads="1"/>
          </p:cNvSpPr>
          <p:nvPr/>
        </p:nvSpPr>
        <p:spPr bwMode="auto">
          <a:xfrm>
            <a:off x="4114800" y="3710354"/>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7= tergencet (crushing)</a:t>
            </a:r>
          </a:p>
        </p:txBody>
      </p:sp>
      <p:sp>
        <p:nvSpPr>
          <p:cNvPr id="44043" name="Text Box 11"/>
          <p:cNvSpPr txBox="1">
            <a:spLocks noChangeArrowheads="1"/>
          </p:cNvSpPr>
          <p:nvPr/>
        </p:nvSpPr>
        <p:spPr bwMode="auto">
          <a:xfrm>
            <a:off x="4114800" y="4202723"/>
            <a:ext cx="4419600" cy="433196"/>
          </a:xfrm>
          <a:prstGeom prst="rect">
            <a:avLst/>
          </a:prstGeom>
          <a:noFill/>
          <a:ln w="38100">
            <a:solidFill>
              <a:schemeClr val="tx1"/>
            </a:solidFill>
            <a:miter lim="800000"/>
            <a:headEnd/>
            <a:tailEnd/>
          </a:ln>
          <a:effectLst/>
        </p:spPr>
        <p:txBody>
          <a:bodyPr>
            <a:spAutoFit/>
          </a:bodyPr>
          <a:lstStyle/>
          <a:p>
            <a:pPr>
              <a:spcBef>
                <a:spcPct val="50000"/>
              </a:spcBef>
            </a:pPr>
            <a:r>
              <a:rPr lang="en-US" sz="2215"/>
              <a:t>8= terjepit kedalam (drawing in)</a:t>
            </a:r>
          </a:p>
        </p:txBody>
      </p:sp>
      <p:sp>
        <p:nvSpPr>
          <p:cNvPr id="44044" name="Text Box 12"/>
          <p:cNvSpPr txBox="1">
            <a:spLocks noChangeArrowheads="1"/>
          </p:cNvSpPr>
          <p:nvPr/>
        </p:nvSpPr>
        <p:spPr bwMode="auto">
          <a:xfrm>
            <a:off x="4114800" y="4695093"/>
            <a:ext cx="4419600" cy="1455783"/>
          </a:xfrm>
          <a:prstGeom prst="rect">
            <a:avLst/>
          </a:prstGeom>
          <a:noFill/>
          <a:ln w="38100">
            <a:solidFill>
              <a:schemeClr val="tx1"/>
            </a:solidFill>
            <a:miter lim="800000"/>
            <a:headEnd/>
            <a:tailEnd/>
          </a:ln>
          <a:effectLst/>
        </p:spPr>
        <p:txBody>
          <a:bodyPr>
            <a:spAutoFit/>
          </a:bodyPr>
          <a:lstStyle/>
          <a:p>
            <a:pPr>
              <a:spcBef>
                <a:spcPct val="50000"/>
              </a:spcBef>
            </a:pPr>
            <a:r>
              <a:rPr lang="en-US" sz="2215"/>
              <a:t>9= terkena semburan udara  bertekanan tinggi, fluida tekanan tinggi, ataupun semburan material padat lain</a:t>
            </a:r>
          </a:p>
        </p:txBody>
      </p:sp>
      <p:sp>
        <p:nvSpPr>
          <p:cNvPr id="2" name="Slide Number Placeholder 1"/>
          <p:cNvSpPr>
            <a:spLocks noGrp="1"/>
          </p:cNvSpPr>
          <p:nvPr>
            <p:ph type="sldNum" sz="quarter" idx="12"/>
          </p:nvPr>
        </p:nvSpPr>
        <p:spPr/>
        <p:txBody>
          <a:bodyPr/>
          <a:lstStyle/>
          <a:p>
            <a:fld id="{00EBFAFD-3CCB-4214-8BA3-9A10E66833AB}" type="slidenum">
              <a:rPr lang="en-US" smtClean="0"/>
              <a:pPr/>
              <a:t>35</a:t>
            </a:fld>
            <a:endParaRPr lang="en-US"/>
          </a:p>
        </p:txBody>
      </p:sp>
    </p:spTree>
    <p:extLst>
      <p:ext uri="{BB962C8B-B14F-4D97-AF65-F5344CB8AC3E}">
        <p14:creationId xmlns:p14="http://schemas.microsoft.com/office/powerpoint/2010/main" val="285747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3"/>
          <p:cNvSpPr>
            <a:spLocks noChangeArrowheads="1"/>
          </p:cNvSpPr>
          <p:nvPr/>
        </p:nvSpPr>
        <p:spPr bwMode="auto">
          <a:xfrm>
            <a:off x="1524000" y="1529861"/>
            <a:ext cx="6019800" cy="3165231"/>
          </a:xfrm>
          <a:prstGeom prst="leftRightArrow">
            <a:avLst>
              <a:gd name="adj1" fmla="val 50000"/>
              <a:gd name="adj2" fmla="val 38037"/>
            </a:avLst>
          </a:prstGeom>
          <a:noFill/>
          <a:ln w="38100">
            <a:solidFill>
              <a:schemeClr val="tx1"/>
            </a:solidFill>
            <a:miter lim="800000"/>
            <a:headEnd/>
            <a:tailEnd/>
          </a:ln>
          <a:effectLst/>
        </p:spPr>
        <p:txBody>
          <a:bodyPr wrap="none" anchor="ctr"/>
          <a:lstStyle/>
          <a:p>
            <a:pPr algn="ctr">
              <a:spcBef>
                <a:spcPct val="50000"/>
              </a:spcBef>
            </a:pPr>
            <a:endParaRPr lang="en-US" sz="2585"/>
          </a:p>
          <a:p>
            <a:pPr algn="ctr">
              <a:lnSpc>
                <a:spcPct val="65000"/>
              </a:lnSpc>
              <a:spcBef>
                <a:spcPct val="50000"/>
              </a:spcBef>
            </a:pPr>
            <a:r>
              <a:rPr lang="en-US" sz="2585"/>
              <a:t>Ada 25 ancaman </a:t>
            </a:r>
          </a:p>
          <a:p>
            <a:pPr algn="ctr">
              <a:lnSpc>
                <a:spcPct val="65000"/>
              </a:lnSpc>
              <a:spcBef>
                <a:spcPct val="50000"/>
              </a:spcBef>
            </a:pPr>
            <a:r>
              <a:rPr lang="en-US" sz="2585"/>
              <a:t>bahaya bawaan (intrinsik) </a:t>
            </a:r>
          </a:p>
          <a:p>
            <a:pPr algn="ctr">
              <a:lnSpc>
                <a:spcPct val="65000"/>
              </a:lnSpc>
              <a:spcBef>
                <a:spcPct val="50000"/>
              </a:spcBef>
            </a:pPr>
            <a:r>
              <a:rPr lang="en-US" sz="2585"/>
              <a:t>dari peralatan mesin</a:t>
            </a:r>
          </a:p>
          <a:p>
            <a:pPr algn="ctr"/>
            <a:endParaRPr lang="en-US" sz="2585"/>
          </a:p>
        </p:txBody>
      </p:sp>
      <p:sp>
        <p:nvSpPr>
          <p:cNvPr id="2" name="Slide Number Placeholder 1"/>
          <p:cNvSpPr>
            <a:spLocks noGrp="1"/>
          </p:cNvSpPr>
          <p:nvPr>
            <p:ph type="sldNum" sz="quarter" idx="12"/>
          </p:nvPr>
        </p:nvSpPr>
        <p:spPr/>
        <p:txBody>
          <a:bodyPr/>
          <a:lstStyle/>
          <a:p>
            <a:fld id="{00EBFAFD-3CCB-4214-8BA3-9A10E66833AB}" type="slidenum">
              <a:rPr lang="en-US" smtClean="0"/>
              <a:pPr/>
              <a:t>36</a:t>
            </a:fld>
            <a:endParaRPr lang="en-US"/>
          </a:p>
        </p:txBody>
      </p:sp>
    </p:spTree>
    <p:extLst>
      <p:ext uri="{BB962C8B-B14F-4D97-AF65-F5344CB8AC3E}">
        <p14:creationId xmlns:p14="http://schemas.microsoft.com/office/powerpoint/2010/main" val="3686584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3"/>
          <p:cNvGraphicFramePr>
            <a:graphicFrameLocks noChangeAspect="1"/>
          </p:cNvGraphicFramePr>
          <p:nvPr/>
        </p:nvGraphicFramePr>
        <p:xfrm>
          <a:off x="2803282" y="684335"/>
          <a:ext cx="4913434" cy="5605096"/>
        </p:xfrm>
        <a:graphic>
          <a:graphicData uri="http://schemas.openxmlformats.org/presentationml/2006/ole">
            <mc:AlternateContent xmlns:mc="http://schemas.openxmlformats.org/markup-compatibility/2006">
              <mc:Choice xmlns:v="urn:schemas-microsoft-com:vml" Requires="v">
                <p:oleObj spid="_x0000_s173078" name="Document" r:id="rId3" imgW="5326200" imgH="6082200" progId="Word.Document.8">
                  <p:embed/>
                </p:oleObj>
              </mc:Choice>
              <mc:Fallback>
                <p:oleObj name="Document" r:id="rId3" imgW="5326200" imgH="60822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3282" y="684335"/>
                        <a:ext cx="4913434" cy="560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AutoShape 4"/>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19461" name="Text Box 5"/>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sp>
        <p:nvSpPr>
          <p:cNvPr id="2" name="Slide Number Placeholder 1"/>
          <p:cNvSpPr>
            <a:spLocks noGrp="1"/>
          </p:cNvSpPr>
          <p:nvPr>
            <p:ph type="sldNum" sz="quarter" idx="12"/>
          </p:nvPr>
        </p:nvSpPr>
        <p:spPr/>
        <p:txBody>
          <a:bodyPr/>
          <a:lstStyle/>
          <a:p>
            <a:fld id="{00EBFAFD-3CCB-4214-8BA3-9A10E66833AB}" type="slidenum">
              <a:rPr lang="en-US" smtClean="0"/>
              <a:pPr/>
              <a:t>37</a:t>
            </a:fld>
            <a:endParaRPr lang="en-US"/>
          </a:p>
        </p:txBody>
      </p:sp>
    </p:spTree>
    <p:extLst>
      <p:ext uri="{BB962C8B-B14F-4D97-AF65-F5344CB8AC3E}">
        <p14:creationId xmlns:p14="http://schemas.microsoft.com/office/powerpoint/2010/main" val="10229002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3106616" y="896816"/>
          <a:ext cx="4979377" cy="4545623"/>
        </p:xfrm>
        <a:graphic>
          <a:graphicData uri="http://schemas.openxmlformats.org/presentationml/2006/ole">
            <mc:AlternateContent xmlns:mc="http://schemas.openxmlformats.org/markup-compatibility/2006">
              <mc:Choice xmlns:v="urn:schemas-microsoft-com:vml" Requires="v">
                <p:oleObj spid="_x0000_s174102" name="Document" r:id="rId3" imgW="5486400" imgH="5009040" progId="Word.Document.8">
                  <p:embed/>
                </p:oleObj>
              </mc:Choice>
              <mc:Fallback>
                <p:oleObj name="Document" r:id="rId3" imgW="5486400" imgH="50090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616" y="896816"/>
                        <a:ext cx="4979377" cy="454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3" name="AutoShape 3"/>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0484" name="Text Box 4"/>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sp>
        <p:nvSpPr>
          <p:cNvPr id="2" name="Slide Number Placeholder 1"/>
          <p:cNvSpPr>
            <a:spLocks noGrp="1"/>
          </p:cNvSpPr>
          <p:nvPr>
            <p:ph type="sldNum" sz="quarter" idx="12"/>
          </p:nvPr>
        </p:nvSpPr>
        <p:spPr/>
        <p:txBody>
          <a:bodyPr/>
          <a:lstStyle/>
          <a:p>
            <a:fld id="{00EBFAFD-3CCB-4214-8BA3-9A10E66833AB}" type="slidenum">
              <a:rPr lang="en-US" smtClean="0"/>
              <a:pPr/>
              <a:t>38</a:t>
            </a:fld>
            <a:endParaRPr lang="en-US"/>
          </a:p>
        </p:txBody>
      </p:sp>
    </p:spTree>
    <p:extLst>
      <p:ext uri="{BB962C8B-B14F-4D97-AF65-F5344CB8AC3E}">
        <p14:creationId xmlns:p14="http://schemas.microsoft.com/office/powerpoint/2010/main" val="2972925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1507" name="Text Box 3"/>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graphicFrame>
        <p:nvGraphicFramePr>
          <p:cNvPr id="21508" name="Object 4"/>
          <p:cNvGraphicFramePr>
            <a:graphicFrameLocks noChangeAspect="1"/>
          </p:cNvGraphicFramePr>
          <p:nvPr/>
        </p:nvGraphicFramePr>
        <p:xfrm>
          <a:off x="2801816" y="967154"/>
          <a:ext cx="4979377" cy="4545623"/>
        </p:xfrm>
        <a:graphic>
          <a:graphicData uri="http://schemas.openxmlformats.org/presentationml/2006/ole">
            <mc:AlternateContent xmlns:mc="http://schemas.openxmlformats.org/markup-compatibility/2006">
              <mc:Choice xmlns:v="urn:schemas-microsoft-com:vml" Requires="v">
                <p:oleObj spid="_x0000_s175126" name="Document" r:id="rId3" imgW="5486400" imgH="5009040" progId="Word.Document.8">
                  <p:embed/>
                </p:oleObj>
              </mc:Choice>
              <mc:Fallback>
                <p:oleObj name="Document" r:id="rId3" imgW="5486400" imgH="50090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816" y="967154"/>
                        <a:ext cx="4979377" cy="454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0EBFAFD-3CCB-4214-8BA3-9A10E66833AB}" type="slidenum">
              <a:rPr lang="en-US" smtClean="0"/>
              <a:pPr/>
              <a:t>39</a:t>
            </a:fld>
            <a:endParaRPr lang="en-US"/>
          </a:p>
        </p:txBody>
      </p:sp>
    </p:spTree>
    <p:extLst>
      <p:ext uri="{BB962C8B-B14F-4D97-AF65-F5344CB8AC3E}">
        <p14:creationId xmlns:p14="http://schemas.microsoft.com/office/powerpoint/2010/main" val="2238605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304800" y="277813"/>
            <a:ext cx="8610600" cy="1139825"/>
          </a:xfrm>
        </p:spPr>
        <p:txBody>
          <a:bodyPr/>
          <a:lstStyle/>
          <a:p>
            <a:pPr eaLnBrk="1" hangingPunct="1">
              <a:defRPr/>
            </a:pPr>
            <a:r>
              <a:rPr lang="id-ID" sz="4000" dirty="0" smtClean="0"/>
              <a:t>1. </a:t>
            </a:r>
            <a:r>
              <a:rPr lang="en-US" sz="4000" dirty="0" smtClean="0"/>
              <a:t>Recognized Hazards</a:t>
            </a:r>
          </a:p>
        </p:txBody>
      </p:sp>
      <p:sp>
        <p:nvSpPr>
          <p:cNvPr id="352259" name="Rectangle 3"/>
          <p:cNvSpPr>
            <a:spLocks noGrp="1" noChangeArrowheads="1"/>
          </p:cNvSpPr>
          <p:nvPr>
            <p:ph idx="1"/>
          </p:nvPr>
        </p:nvSpPr>
        <p:spPr/>
        <p:txBody>
          <a:bodyPr>
            <a:normAutofit lnSpcReduction="10000"/>
          </a:bodyPr>
          <a:lstStyle/>
          <a:p>
            <a:pPr eaLnBrk="1" hangingPunct="1">
              <a:defRPr/>
            </a:pPr>
            <a:r>
              <a:rPr lang="en-US" sz="3600" dirty="0" smtClean="0"/>
              <a:t>Gravity-Falls from elevation</a:t>
            </a:r>
          </a:p>
          <a:p>
            <a:pPr eaLnBrk="1" hangingPunct="1">
              <a:buFont typeface="Wingdings" panose="05000000000000000000" pitchFamily="2" charset="2"/>
              <a:buNone/>
              <a:defRPr/>
            </a:pPr>
            <a:r>
              <a:rPr lang="en-US" sz="3600" dirty="0" smtClean="0"/>
              <a:t>              Falling objects</a:t>
            </a:r>
          </a:p>
          <a:p>
            <a:pPr eaLnBrk="1" hangingPunct="1">
              <a:defRPr/>
            </a:pPr>
            <a:r>
              <a:rPr lang="en-US" sz="3600" dirty="0" smtClean="0"/>
              <a:t>Slopes-Upset</a:t>
            </a:r>
          </a:p>
          <a:p>
            <a:pPr eaLnBrk="1" hangingPunct="1">
              <a:buFont typeface="Wingdings" panose="05000000000000000000" pitchFamily="2" charset="2"/>
              <a:buNone/>
              <a:defRPr/>
            </a:pPr>
            <a:r>
              <a:rPr lang="en-US" sz="3600" dirty="0" smtClean="0"/>
              <a:t>             Rollover</a:t>
            </a:r>
          </a:p>
          <a:p>
            <a:pPr eaLnBrk="1" hangingPunct="1">
              <a:buFont typeface="Wingdings" panose="05000000000000000000" pitchFamily="2" charset="2"/>
              <a:buNone/>
              <a:defRPr/>
            </a:pPr>
            <a:r>
              <a:rPr lang="en-US" sz="3600" dirty="0" smtClean="0"/>
              <a:t>             Unstable surfaces</a:t>
            </a:r>
          </a:p>
          <a:p>
            <a:pPr eaLnBrk="1" hangingPunct="1">
              <a:defRPr/>
            </a:pPr>
            <a:r>
              <a:rPr lang="en-US" sz="3600" dirty="0" smtClean="0"/>
              <a:t>Water- Drowning              </a:t>
            </a:r>
          </a:p>
          <a:p>
            <a:pPr eaLnBrk="1" hangingPunct="1">
              <a:buFont typeface="Wingdings" panose="05000000000000000000" pitchFamily="2" charset="2"/>
              <a:buNone/>
              <a:defRPr/>
            </a:pPr>
            <a:endParaRPr lang="en-US" sz="3600"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4</a:t>
            </a:fld>
            <a:endParaRPr lang="en-US"/>
          </a:p>
        </p:txBody>
      </p:sp>
    </p:spTree>
    <p:extLst>
      <p:ext uri="{BB962C8B-B14F-4D97-AF65-F5344CB8AC3E}">
        <p14:creationId xmlns:p14="http://schemas.microsoft.com/office/powerpoint/2010/main" val="26734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2531" name="Text Box 3"/>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graphicFrame>
        <p:nvGraphicFramePr>
          <p:cNvPr id="22532" name="Object 4"/>
          <p:cNvGraphicFramePr>
            <a:graphicFrameLocks noChangeAspect="1"/>
          </p:cNvGraphicFramePr>
          <p:nvPr/>
        </p:nvGraphicFramePr>
        <p:xfrm>
          <a:off x="2667000" y="684335"/>
          <a:ext cx="5353050" cy="5930411"/>
        </p:xfrm>
        <a:graphic>
          <a:graphicData uri="http://schemas.openxmlformats.org/presentationml/2006/ole">
            <mc:AlternateContent xmlns:mc="http://schemas.openxmlformats.org/markup-compatibility/2006">
              <mc:Choice xmlns:v="urn:schemas-microsoft-com:vml" Requires="v">
                <p:oleObj spid="_x0000_s176150" name="Document" r:id="rId3" imgW="5715000" imgH="6332400" progId="Word.Document.8">
                  <p:embed/>
                </p:oleObj>
              </mc:Choice>
              <mc:Fallback>
                <p:oleObj name="Document" r:id="rId3" imgW="5715000" imgH="63324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684335"/>
                        <a:ext cx="5353050" cy="593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0EBFAFD-3CCB-4214-8BA3-9A10E66833AB}" type="slidenum">
              <a:rPr lang="en-US" smtClean="0"/>
              <a:pPr/>
              <a:t>40</a:t>
            </a:fld>
            <a:endParaRPr lang="en-US"/>
          </a:p>
        </p:txBody>
      </p:sp>
    </p:spTree>
    <p:extLst>
      <p:ext uri="{BB962C8B-B14F-4D97-AF65-F5344CB8AC3E}">
        <p14:creationId xmlns:p14="http://schemas.microsoft.com/office/powerpoint/2010/main" val="2195897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3555" name="Text Box 3"/>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graphicFrame>
        <p:nvGraphicFramePr>
          <p:cNvPr id="23556" name="Object 4"/>
          <p:cNvGraphicFramePr>
            <a:graphicFrameLocks noChangeAspect="1"/>
          </p:cNvGraphicFramePr>
          <p:nvPr/>
        </p:nvGraphicFramePr>
        <p:xfrm>
          <a:off x="2876551" y="830874"/>
          <a:ext cx="4986703" cy="5521569"/>
        </p:xfrm>
        <a:graphic>
          <a:graphicData uri="http://schemas.openxmlformats.org/presentationml/2006/ole">
            <mc:AlternateContent xmlns:mc="http://schemas.openxmlformats.org/markup-compatibility/2006">
              <mc:Choice xmlns:v="urn:schemas-microsoft-com:vml" Requires="v">
                <p:oleObj spid="_x0000_s177174" name="Document" r:id="rId3" imgW="5326200" imgH="6082200" progId="Word.Document.8">
                  <p:embed/>
                </p:oleObj>
              </mc:Choice>
              <mc:Fallback>
                <p:oleObj name="Document" r:id="rId3" imgW="5326200" imgH="60822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551" y="830874"/>
                        <a:ext cx="4986703" cy="552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0EBFAFD-3CCB-4214-8BA3-9A10E66833AB}" type="slidenum">
              <a:rPr lang="en-US" smtClean="0"/>
              <a:pPr/>
              <a:t>41</a:t>
            </a:fld>
            <a:endParaRPr lang="en-US"/>
          </a:p>
        </p:txBody>
      </p:sp>
    </p:spTree>
    <p:extLst>
      <p:ext uri="{BB962C8B-B14F-4D97-AF65-F5344CB8AC3E}">
        <p14:creationId xmlns:p14="http://schemas.microsoft.com/office/powerpoint/2010/main" val="36848172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4579" name="Text Box 3"/>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graphicFrame>
        <p:nvGraphicFramePr>
          <p:cNvPr id="24580" name="Object 4"/>
          <p:cNvGraphicFramePr>
            <a:graphicFrameLocks noChangeAspect="1"/>
          </p:cNvGraphicFramePr>
          <p:nvPr/>
        </p:nvGraphicFramePr>
        <p:xfrm>
          <a:off x="3108081" y="830874"/>
          <a:ext cx="4986703" cy="5354515"/>
        </p:xfrm>
        <a:graphic>
          <a:graphicData uri="http://schemas.openxmlformats.org/presentationml/2006/ole">
            <mc:AlternateContent xmlns:mc="http://schemas.openxmlformats.org/markup-compatibility/2006">
              <mc:Choice xmlns:v="urn:schemas-microsoft-com:vml" Requires="v">
                <p:oleObj spid="_x0000_s178198" name="Document" r:id="rId3" imgW="5334120" imgH="5724360" progId="Word.Document.8">
                  <p:embed/>
                </p:oleObj>
              </mc:Choice>
              <mc:Fallback>
                <p:oleObj name="Document" r:id="rId3" imgW="5334120" imgH="5724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081" y="830874"/>
                        <a:ext cx="4986703" cy="535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0EBFAFD-3CCB-4214-8BA3-9A10E66833AB}" type="slidenum">
              <a:rPr lang="en-US" smtClean="0"/>
              <a:pPr/>
              <a:t>42</a:t>
            </a:fld>
            <a:endParaRPr lang="en-US"/>
          </a:p>
        </p:txBody>
      </p:sp>
    </p:spTree>
    <p:extLst>
      <p:ext uri="{BB962C8B-B14F-4D97-AF65-F5344CB8AC3E}">
        <p14:creationId xmlns:p14="http://schemas.microsoft.com/office/powerpoint/2010/main" val="12200703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ChangeArrowheads="1"/>
          </p:cNvSpPr>
          <p:nvPr/>
        </p:nvSpPr>
        <p:spPr bwMode="auto">
          <a:xfrm>
            <a:off x="838200" y="685800"/>
            <a:ext cx="990600" cy="5205046"/>
          </a:xfrm>
          <a:prstGeom prst="rightArrowCallout">
            <a:avLst>
              <a:gd name="adj1" fmla="val 94093"/>
              <a:gd name="adj2" fmla="val 124112"/>
              <a:gd name="adj3" fmla="val 37662"/>
              <a:gd name="adj4" fmla="val 48856"/>
            </a:avLst>
          </a:prstGeom>
          <a:solidFill>
            <a:schemeClr val="bg1"/>
          </a:solidFill>
          <a:ln w="38100">
            <a:solidFill>
              <a:schemeClr val="tx1"/>
            </a:solidFill>
            <a:miter lim="800000"/>
            <a:headEnd/>
            <a:tailEnd/>
          </a:ln>
          <a:effectLst/>
        </p:spPr>
        <p:txBody>
          <a:bodyPr wrap="none" anchor="ctr"/>
          <a:lstStyle/>
          <a:p>
            <a:endParaRPr lang="en-US" sz="2215"/>
          </a:p>
        </p:txBody>
      </p:sp>
      <p:sp>
        <p:nvSpPr>
          <p:cNvPr id="25603" name="Text Box 3"/>
          <p:cNvSpPr txBox="1">
            <a:spLocks noChangeArrowheads="1"/>
          </p:cNvSpPr>
          <p:nvPr/>
        </p:nvSpPr>
        <p:spPr bwMode="auto">
          <a:xfrm>
            <a:off x="914400" y="756139"/>
            <a:ext cx="381000" cy="5205271"/>
          </a:xfrm>
          <a:prstGeom prst="rect">
            <a:avLst/>
          </a:prstGeom>
          <a:noFill/>
          <a:ln w="9525">
            <a:noFill/>
            <a:miter lim="800000"/>
            <a:headEnd/>
            <a:tailEnd/>
          </a:ln>
          <a:effectLst/>
        </p:spPr>
        <p:txBody>
          <a:bodyPr>
            <a:spAutoFit/>
          </a:bodyPr>
          <a:lstStyle/>
          <a:p>
            <a:pPr algn="ctr">
              <a:spcBef>
                <a:spcPct val="50000"/>
              </a:spcBef>
            </a:pPr>
            <a:r>
              <a:rPr lang="en-US" sz="2215"/>
              <a:t>ancaman</a:t>
            </a:r>
          </a:p>
          <a:p>
            <a:pPr algn="ctr">
              <a:spcBef>
                <a:spcPct val="50000"/>
              </a:spcBef>
            </a:pPr>
            <a:endParaRPr lang="en-US" sz="2215"/>
          </a:p>
          <a:p>
            <a:pPr algn="ctr">
              <a:spcBef>
                <a:spcPct val="50000"/>
              </a:spcBef>
            </a:pPr>
            <a:r>
              <a:rPr lang="en-US" sz="2215"/>
              <a:t>bahaya</a:t>
            </a:r>
          </a:p>
        </p:txBody>
      </p:sp>
      <p:graphicFrame>
        <p:nvGraphicFramePr>
          <p:cNvPr id="25604" name="Object 4"/>
          <p:cNvGraphicFramePr>
            <a:graphicFrameLocks noChangeAspect="1"/>
          </p:cNvGraphicFramePr>
          <p:nvPr/>
        </p:nvGraphicFramePr>
        <p:xfrm>
          <a:off x="3033346" y="1460989"/>
          <a:ext cx="4913435" cy="4356588"/>
        </p:xfrm>
        <a:graphic>
          <a:graphicData uri="http://schemas.openxmlformats.org/presentationml/2006/ole">
            <mc:AlternateContent xmlns:mc="http://schemas.openxmlformats.org/markup-compatibility/2006">
              <mc:Choice xmlns:v="urn:schemas-microsoft-com:vml" Requires="v">
                <p:oleObj spid="_x0000_s179222" name="Document" r:id="rId3" imgW="5250240" imgH="4651200" progId="Word.Document.8">
                  <p:embed/>
                </p:oleObj>
              </mc:Choice>
              <mc:Fallback>
                <p:oleObj name="Document" r:id="rId3" imgW="5250240" imgH="46512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346" y="1460989"/>
                        <a:ext cx="4913435" cy="435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0EBFAFD-3CCB-4214-8BA3-9A10E66833AB}" type="slidenum">
              <a:rPr lang="en-US" smtClean="0"/>
              <a:pPr/>
              <a:t>43</a:t>
            </a:fld>
            <a:endParaRPr lang="en-US"/>
          </a:p>
        </p:txBody>
      </p:sp>
    </p:spTree>
    <p:extLst>
      <p:ext uri="{BB962C8B-B14F-4D97-AF65-F5344CB8AC3E}">
        <p14:creationId xmlns:p14="http://schemas.microsoft.com/office/powerpoint/2010/main" val="15590843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1969477" y="1389185"/>
          <a:ext cx="6940062" cy="4598377"/>
        </p:xfrm>
        <a:graphic>
          <a:graphicData uri="http://schemas.openxmlformats.org/presentationml/2006/ole">
            <mc:AlternateContent xmlns:mc="http://schemas.openxmlformats.org/markup-compatibility/2006">
              <mc:Choice xmlns:v="urn:schemas-microsoft-com:vml" Requires="v">
                <p:oleObj spid="_x0000_s180246" name="Document" r:id="rId3" imgW="7414200" imgH="4919400" progId="Word.Document.8">
                  <p:embed/>
                </p:oleObj>
              </mc:Choice>
              <mc:Fallback>
                <p:oleObj name="Document" r:id="rId3" imgW="7414200" imgH="49194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477" y="1389185"/>
                        <a:ext cx="6940062" cy="459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Text Box 3"/>
          <p:cNvSpPr txBox="1">
            <a:spLocks noChangeArrowheads="1"/>
          </p:cNvSpPr>
          <p:nvPr/>
        </p:nvSpPr>
        <p:spPr bwMode="auto">
          <a:xfrm>
            <a:off x="1143000" y="330098"/>
            <a:ext cx="6992815" cy="660502"/>
          </a:xfrm>
          <a:prstGeom prst="rect">
            <a:avLst/>
          </a:prstGeom>
          <a:noFill/>
          <a:ln w="9525">
            <a:noFill/>
            <a:miter lim="800000"/>
            <a:headEnd/>
            <a:tailEnd/>
          </a:ln>
          <a:effectLst/>
        </p:spPr>
        <p:txBody>
          <a:bodyPr>
            <a:spAutoFit/>
          </a:bodyPr>
          <a:lstStyle/>
          <a:p>
            <a:pPr>
              <a:spcBef>
                <a:spcPct val="50000"/>
              </a:spcBef>
            </a:pPr>
            <a:r>
              <a:rPr lang="en-US" sz="2585" dirty="0" err="1"/>
              <a:t>Metode</a:t>
            </a:r>
            <a:r>
              <a:rPr lang="en-US" sz="2585" dirty="0"/>
              <a:t> </a:t>
            </a:r>
            <a:r>
              <a:rPr lang="en-US" sz="2585" dirty="0" err="1"/>
              <a:t>umum</a:t>
            </a:r>
            <a:r>
              <a:rPr lang="en-US" sz="2585" dirty="0"/>
              <a:t> </a:t>
            </a:r>
            <a:r>
              <a:rPr lang="en-US" sz="2585" dirty="0" err="1"/>
              <a:t>pengamanan</a:t>
            </a:r>
            <a:r>
              <a:rPr lang="en-US" sz="2585" dirty="0"/>
              <a:t> </a:t>
            </a:r>
            <a:r>
              <a:rPr lang="en-US" sz="2585" dirty="0" err="1"/>
              <a:t>peralatan</a:t>
            </a:r>
            <a:r>
              <a:rPr lang="en-US" sz="2585" dirty="0"/>
              <a:t> </a:t>
            </a:r>
            <a:r>
              <a:rPr lang="en-US" sz="2585" dirty="0" err="1"/>
              <a:t>mesin</a:t>
            </a:r>
            <a:r>
              <a:rPr lang="en-US" sz="2585" dirty="0"/>
              <a:t>  </a:t>
            </a:r>
            <a:r>
              <a:rPr lang="en-US" sz="3692" dirty="0">
                <a:sym typeface="Webdings" pitchFamily="18" charset="2"/>
              </a:rPr>
              <a:t></a:t>
            </a:r>
            <a:endParaRPr lang="en-US" sz="3692" dirty="0"/>
          </a:p>
        </p:txBody>
      </p:sp>
      <p:sp>
        <p:nvSpPr>
          <p:cNvPr id="2" name="Slide Number Placeholder 1"/>
          <p:cNvSpPr>
            <a:spLocks noGrp="1"/>
          </p:cNvSpPr>
          <p:nvPr>
            <p:ph type="sldNum" sz="quarter" idx="12"/>
          </p:nvPr>
        </p:nvSpPr>
        <p:spPr/>
        <p:txBody>
          <a:bodyPr/>
          <a:lstStyle/>
          <a:p>
            <a:fld id="{00EBFAFD-3CCB-4214-8BA3-9A10E66833AB}" type="slidenum">
              <a:rPr lang="en-US" smtClean="0"/>
              <a:pPr/>
              <a:t>44</a:t>
            </a:fld>
            <a:endParaRPr lang="en-US"/>
          </a:p>
        </p:txBody>
      </p:sp>
    </p:spTree>
    <p:extLst>
      <p:ext uri="{BB962C8B-B14F-4D97-AF65-F5344CB8AC3E}">
        <p14:creationId xmlns:p14="http://schemas.microsoft.com/office/powerpoint/2010/main" val="718987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381000"/>
            <a:ext cx="7772400" cy="1055077"/>
          </a:xfrm>
        </p:spPr>
        <p:txBody>
          <a:bodyPr>
            <a:normAutofit fontScale="90000"/>
          </a:bodyPr>
          <a:lstStyle/>
          <a:p>
            <a:r>
              <a:rPr lang="en-US" sz="3200" b="1" dirty="0" err="1" smtClean="0"/>
              <a:t>Tiga</a:t>
            </a:r>
            <a:r>
              <a:rPr lang="en-US" sz="3200" b="1" dirty="0" smtClean="0"/>
              <a:t> </a:t>
            </a:r>
            <a:r>
              <a:rPr lang="en-US" sz="3200" b="1" dirty="0" err="1"/>
              <a:t>m</a:t>
            </a:r>
            <a:r>
              <a:rPr lang="en-US" sz="3200" b="1" dirty="0" err="1" smtClean="0"/>
              <a:t>acam</a:t>
            </a:r>
            <a:r>
              <a:rPr lang="en-US" sz="3200" b="1" dirty="0" smtClean="0"/>
              <a:t> </a:t>
            </a:r>
            <a:r>
              <a:rPr lang="en-US" sz="3200" b="1" dirty="0" err="1"/>
              <a:t>pengaman</a:t>
            </a:r>
            <a:r>
              <a:rPr lang="en-US" sz="3200" b="1" dirty="0"/>
              <a:t> </a:t>
            </a:r>
            <a:r>
              <a:rPr lang="en-US" sz="3200" b="1" dirty="0" err="1"/>
              <a:t>tetap</a:t>
            </a:r>
            <a:r>
              <a:rPr lang="en-US" sz="3200" b="1" dirty="0"/>
              <a:t> yang </a:t>
            </a:r>
            <a:r>
              <a:rPr lang="en-US" sz="3200" b="1" dirty="0" err="1"/>
              <a:t>umum</a:t>
            </a:r>
            <a:endParaRPr lang="en-US" sz="3200" dirty="0"/>
          </a:p>
        </p:txBody>
      </p:sp>
      <p:sp>
        <p:nvSpPr>
          <p:cNvPr id="12291" name="Rectangle 3"/>
          <p:cNvSpPr>
            <a:spLocks noGrp="1" noChangeArrowheads="1"/>
          </p:cNvSpPr>
          <p:nvPr>
            <p:ph idx="1"/>
          </p:nvPr>
        </p:nvSpPr>
        <p:spPr>
          <a:xfrm>
            <a:off x="1752600" y="2133600"/>
            <a:ext cx="5943600" cy="1855177"/>
          </a:xfrm>
        </p:spPr>
        <p:txBody>
          <a:bodyPr>
            <a:noAutofit/>
          </a:bodyPr>
          <a:lstStyle/>
          <a:p>
            <a:r>
              <a:rPr lang="en-US" sz="3200" dirty="0"/>
              <a:t>Total enclosure fixed guards</a:t>
            </a:r>
          </a:p>
          <a:p>
            <a:r>
              <a:rPr lang="en-US" sz="3200" dirty="0"/>
              <a:t>Limited access fixed guards</a:t>
            </a:r>
          </a:p>
          <a:p>
            <a:r>
              <a:rPr lang="en-US" sz="3200" dirty="0"/>
              <a:t>Adjustable access fixed guards</a:t>
            </a:r>
          </a:p>
        </p:txBody>
      </p:sp>
      <p:sp>
        <p:nvSpPr>
          <p:cNvPr id="2" name="Slide Number Placeholder 1"/>
          <p:cNvSpPr>
            <a:spLocks noGrp="1"/>
          </p:cNvSpPr>
          <p:nvPr>
            <p:ph type="sldNum" sz="quarter" idx="12"/>
          </p:nvPr>
        </p:nvSpPr>
        <p:spPr/>
        <p:txBody>
          <a:bodyPr/>
          <a:lstStyle/>
          <a:p>
            <a:fld id="{76D1E8A4-D962-4352-845C-1B850E73A876}" type="slidenum">
              <a:rPr lang="en-US" smtClean="0"/>
              <a:pPr/>
              <a:t>45</a:t>
            </a:fld>
            <a:endParaRPr lang="en-US"/>
          </a:p>
        </p:txBody>
      </p:sp>
    </p:spTree>
    <p:extLst>
      <p:ext uri="{BB962C8B-B14F-4D97-AF65-F5344CB8AC3E}">
        <p14:creationId xmlns:p14="http://schemas.microsoft.com/office/powerpoint/2010/main" val="4184695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590801" y="685800"/>
            <a:ext cx="3859775" cy="490134"/>
          </a:xfrm>
          <a:prstGeom prst="rect">
            <a:avLst/>
          </a:prstGeom>
          <a:noFill/>
          <a:ln w="9525">
            <a:noFill/>
            <a:miter lim="800000"/>
            <a:headEnd/>
            <a:tailEnd/>
          </a:ln>
          <a:effectLst/>
        </p:spPr>
        <p:txBody>
          <a:bodyPr wrap="none">
            <a:spAutoFit/>
          </a:bodyPr>
          <a:lstStyle/>
          <a:p>
            <a:r>
              <a:rPr lang="en-US" sz="2585" i="1"/>
              <a:t>Total enclosure fixed guards</a:t>
            </a:r>
          </a:p>
        </p:txBody>
      </p:sp>
      <p:pic>
        <p:nvPicPr>
          <p:cNvPr id="26627" name="Picture 3" descr="msotw9_temp0"/>
          <p:cNvPicPr>
            <a:picLocks noChangeAspect="1" noChangeArrowheads="1"/>
          </p:cNvPicPr>
          <p:nvPr/>
        </p:nvPicPr>
        <p:blipFill>
          <a:blip r:embed="rId2"/>
          <a:srcRect/>
          <a:stretch>
            <a:fillRect/>
          </a:stretch>
        </p:blipFill>
        <p:spPr bwMode="auto">
          <a:xfrm>
            <a:off x="4783015" y="2286000"/>
            <a:ext cx="3979985" cy="3196004"/>
          </a:xfrm>
          <a:prstGeom prst="rect">
            <a:avLst/>
          </a:prstGeom>
          <a:noFill/>
          <a:ln w="9525">
            <a:noFill/>
            <a:miter lim="800000"/>
            <a:headEnd/>
            <a:tailEnd/>
          </a:ln>
          <a:effectLst/>
        </p:spPr>
      </p:pic>
      <p:pic>
        <p:nvPicPr>
          <p:cNvPr id="26628" name="Picture 4" descr="msotw9_temp0"/>
          <p:cNvPicPr>
            <a:picLocks noChangeAspect="1" noChangeArrowheads="1"/>
          </p:cNvPicPr>
          <p:nvPr/>
        </p:nvPicPr>
        <p:blipFill>
          <a:blip r:embed="rId3" cstate="print"/>
          <a:srcRect/>
          <a:stretch>
            <a:fillRect/>
          </a:stretch>
        </p:blipFill>
        <p:spPr bwMode="auto">
          <a:xfrm>
            <a:off x="703385" y="1987062"/>
            <a:ext cx="3365989" cy="3270738"/>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46</a:t>
            </a:fld>
            <a:endParaRPr lang="en-US"/>
          </a:p>
        </p:txBody>
      </p:sp>
    </p:spTree>
    <p:extLst>
      <p:ext uri="{BB962C8B-B14F-4D97-AF65-F5344CB8AC3E}">
        <p14:creationId xmlns:p14="http://schemas.microsoft.com/office/powerpoint/2010/main" val="19865560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590800" y="474785"/>
            <a:ext cx="3821880" cy="490134"/>
          </a:xfrm>
          <a:prstGeom prst="rect">
            <a:avLst/>
          </a:prstGeom>
          <a:noFill/>
          <a:ln w="9525">
            <a:noFill/>
            <a:miter lim="800000"/>
            <a:headEnd/>
            <a:tailEnd/>
          </a:ln>
          <a:effectLst/>
        </p:spPr>
        <p:txBody>
          <a:bodyPr wrap="none">
            <a:spAutoFit/>
          </a:bodyPr>
          <a:lstStyle/>
          <a:p>
            <a:r>
              <a:rPr lang="en-US" sz="2585" i="1"/>
              <a:t>Limited access fixed guards</a:t>
            </a:r>
          </a:p>
        </p:txBody>
      </p:sp>
      <p:pic>
        <p:nvPicPr>
          <p:cNvPr id="27651" name="Picture 3" descr="msotw9_temp0"/>
          <p:cNvPicPr>
            <a:picLocks noChangeAspect="1" noChangeArrowheads="1"/>
          </p:cNvPicPr>
          <p:nvPr/>
        </p:nvPicPr>
        <p:blipFill>
          <a:blip r:embed="rId2"/>
          <a:srcRect l="4396"/>
          <a:stretch>
            <a:fillRect/>
          </a:stretch>
        </p:blipFill>
        <p:spPr bwMode="auto">
          <a:xfrm>
            <a:off x="533401" y="3921369"/>
            <a:ext cx="1657350" cy="2250831"/>
          </a:xfrm>
          <a:prstGeom prst="rect">
            <a:avLst/>
          </a:prstGeom>
          <a:noFill/>
          <a:ln w="9525">
            <a:noFill/>
            <a:miter lim="800000"/>
            <a:headEnd/>
            <a:tailEnd/>
          </a:ln>
          <a:effectLst/>
        </p:spPr>
      </p:pic>
      <p:pic>
        <p:nvPicPr>
          <p:cNvPr id="27652" name="Picture 4" descr="msotw9_temp0"/>
          <p:cNvPicPr>
            <a:picLocks noChangeAspect="1" noChangeArrowheads="1"/>
          </p:cNvPicPr>
          <p:nvPr/>
        </p:nvPicPr>
        <p:blipFill>
          <a:blip r:embed="rId3"/>
          <a:srcRect b="2325"/>
          <a:stretch>
            <a:fillRect/>
          </a:stretch>
        </p:blipFill>
        <p:spPr bwMode="auto">
          <a:xfrm>
            <a:off x="3094892" y="1881554"/>
            <a:ext cx="4544158" cy="2441331"/>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47</a:t>
            </a:fld>
            <a:endParaRPr lang="en-US"/>
          </a:p>
        </p:txBody>
      </p:sp>
    </p:spTree>
    <p:extLst>
      <p:ext uri="{BB962C8B-B14F-4D97-AF65-F5344CB8AC3E}">
        <p14:creationId xmlns:p14="http://schemas.microsoft.com/office/powerpoint/2010/main" val="1978299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1000" y="3499339"/>
            <a:ext cx="2265364" cy="319639"/>
          </a:xfrm>
          <a:prstGeom prst="rect">
            <a:avLst/>
          </a:prstGeom>
          <a:noFill/>
          <a:ln w="9525">
            <a:noFill/>
            <a:miter lim="800000"/>
            <a:headEnd/>
            <a:tailEnd/>
          </a:ln>
          <a:effectLst/>
        </p:spPr>
        <p:txBody>
          <a:bodyPr wrap="none">
            <a:spAutoFit/>
          </a:bodyPr>
          <a:lstStyle/>
          <a:p>
            <a:r>
              <a:rPr lang="en-US" sz="1477" i="1"/>
              <a:t>Limited access fixed guards</a:t>
            </a:r>
          </a:p>
        </p:txBody>
      </p:sp>
      <p:pic>
        <p:nvPicPr>
          <p:cNvPr id="28675" name="Picture 3" descr="msotw9_temp0"/>
          <p:cNvPicPr>
            <a:picLocks noChangeAspect="1" noChangeArrowheads="1"/>
          </p:cNvPicPr>
          <p:nvPr/>
        </p:nvPicPr>
        <p:blipFill>
          <a:blip r:embed="rId2"/>
          <a:srcRect/>
          <a:stretch>
            <a:fillRect/>
          </a:stretch>
        </p:blipFill>
        <p:spPr bwMode="auto">
          <a:xfrm>
            <a:off x="457200" y="3991708"/>
            <a:ext cx="1905000" cy="2192215"/>
          </a:xfrm>
          <a:prstGeom prst="rect">
            <a:avLst/>
          </a:prstGeom>
          <a:noFill/>
          <a:ln w="9525">
            <a:noFill/>
            <a:miter lim="800000"/>
            <a:headEnd/>
            <a:tailEnd/>
          </a:ln>
          <a:effectLst/>
        </p:spPr>
      </p:pic>
      <p:pic>
        <p:nvPicPr>
          <p:cNvPr id="28676" name="Picture 4" descr="msotw9_temp0"/>
          <p:cNvPicPr>
            <a:picLocks noChangeAspect="1" noChangeArrowheads="1"/>
          </p:cNvPicPr>
          <p:nvPr/>
        </p:nvPicPr>
        <p:blipFill>
          <a:blip r:embed="rId3" cstate="print"/>
          <a:srcRect l="4773" t="1282" r="2919" b="1282"/>
          <a:stretch>
            <a:fillRect/>
          </a:stretch>
        </p:blipFill>
        <p:spPr bwMode="auto">
          <a:xfrm>
            <a:off x="4350727" y="1178169"/>
            <a:ext cx="3874477" cy="4853354"/>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48</a:t>
            </a:fld>
            <a:endParaRPr lang="en-US"/>
          </a:p>
        </p:txBody>
      </p:sp>
    </p:spTree>
    <p:extLst>
      <p:ext uri="{BB962C8B-B14F-4D97-AF65-F5344CB8AC3E}">
        <p14:creationId xmlns:p14="http://schemas.microsoft.com/office/powerpoint/2010/main" val="42697548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362201" y="615462"/>
            <a:ext cx="4243469" cy="490134"/>
          </a:xfrm>
          <a:prstGeom prst="rect">
            <a:avLst/>
          </a:prstGeom>
          <a:noFill/>
          <a:ln w="9525">
            <a:noFill/>
            <a:miter lim="800000"/>
            <a:headEnd/>
            <a:tailEnd/>
          </a:ln>
          <a:effectLst/>
        </p:spPr>
        <p:txBody>
          <a:bodyPr wrap="none">
            <a:spAutoFit/>
          </a:bodyPr>
          <a:lstStyle/>
          <a:p>
            <a:r>
              <a:rPr lang="en-US" sz="2585" i="1"/>
              <a:t>Adjustable access fixed guards</a:t>
            </a:r>
          </a:p>
        </p:txBody>
      </p:sp>
      <p:pic>
        <p:nvPicPr>
          <p:cNvPr id="29699" name="Picture 3" descr="msotw9_temp0"/>
          <p:cNvPicPr>
            <a:picLocks noChangeAspect="1" noChangeArrowheads="1"/>
          </p:cNvPicPr>
          <p:nvPr/>
        </p:nvPicPr>
        <p:blipFill>
          <a:blip r:embed="rId2"/>
          <a:srcRect l="2046" t="3560" r="4385" b="1703"/>
          <a:stretch>
            <a:fillRect/>
          </a:stretch>
        </p:blipFill>
        <p:spPr bwMode="auto">
          <a:xfrm>
            <a:off x="2039815" y="1881554"/>
            <a:ext cx="5949462" cy="3500804"/>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49</a:t>
            </a:fld>
            <a:endParaRPr lang="en-US"/>
          </a:p>
        </p:txBody>
      </p:sp>
    </p:spTree>
    <p:extLst>
      <p:ext uri="{BB962C8B-B14F-4D97-AF65-F5344CB8AC3E}">
        <p14:creationId xmlns:p14="http://schemas.microsoft.com/office/powerpoint/2010/main" val="1305134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304800" y="277813"/>
            <a:ext cx="8610600" cy="1139825"/>
          </a:xfrm>
        </p:spPr>
        <p:txBody>
          <a:bodyPr/>
          <a:lstStyle/>
          <a:p>
            <a:pPr eaLnBrk="1" hangingPunct="1">
              <a:defRPr/>
            </a:pPr>
            <a:r>
              <a:rPr lang="en-US" sz="4000" smtClean="0"/>
              <a:t>Recognized Hazards</a:t>
            </a:r>
          </a:p>
        </p:txBody>
      </p:sp>
      <p:sp>
        <p:nvSpPr>
          <p:cNvPr id="354307" name="Rectangle 3"/>
          <p:cNvSpPr>
            <a:spLocks noGrp="1" noChangeArrowheads="1"/>
          </p:cNvSpPr>
          <p:nvPr>
            <p:ph idx="1"/>
          </p:nvPr>
        </p:nvSpPr>
        <p:spPr/>
        <p:txBody>
          <a:bodyPr>
            <a:noAutofit/>
          </a:bodyPr>
          <a:lstStyle/>
          <a:p>
            <a:pPr eaLnBrk="1" hangingPunct="1">
              <a:lnSpc>
                <a:spcPct val="90000"/>
              </a:lnSpc>
              <a:defRPr/>
            </a:pPr>
            <a:r>
              <a:rPr lang="en-US" sz="3600" dirty="0" smtClean="0"/>
              <a:t>Walking/working surfaces- </a:t>
            </a:r>
          </a:p>
          <a:p>
            <a:pPr eaLnBrk="1" hangingPunct="1">
              <a:lnSpc>
                <a:spcPct val="90000"/>
              </a:lnSpc>
              <a:buFont typeface="Wingdings" panose="05000000000000000000" pitchFamily="2" charset="2"/>
              <a:buNone/>
              <a:defRPr/>
            </a:pPr>
            <a:r>
              <a:rPr lang="en-US" sz="3600" dirty="0" smtClean="0"/>
              <a:t>   tripping, slipping</a:t>
            </a:r>
          </a:p>
          <a:p>
            <a:pPr eaLnBrk="1" hangingPunct="1">
              <a:lnSpc>
                <a:spcPct val="90000"/>
              </a:lnSpc>
              <a:buFont typeface="Wingdings" panose="05000000000000000000" pitchFamily="2" charset="2"/>
              <a:buNone/>
              <a:defRPr/>
            </a:pPr>
            <a:endParaRPr lang="en-US" sz="3600" dirty="0" smtClean="0"/>
          </a:p>
          <a:p>
            <a:pPr eaLnBrk="1" hangingPunct="1">
              <a:lnSpc>
                <a:spcPct val="90000"/>
              </a:lnSpc>
              <a:defRPr/>
            </a:pPr>
            <a:r>
              <a:rPr lang="en-US" sz="3600" dirty="0" smtClean="0"/>
              <a:t>Mechanical hazards-</a:t>
            </a:r>
          </a:p>
          <a:p>
            <a:pPr eaLnBrk="1" hangingPunct="1">
              <a:lnSpc>
                <a:spcPct val="90000"/>
              </a:lnSpc>
              <a:buFont typeface="Wingdings" panose="05000000000000000000" pitchFamily="2" charset="2"/>
              <a:buNone/>
              <a:defRPr/>
            </a:pPr>
            <a:r>
              <a:rPr lang="en-US" sz="3600" dirty="0" smtClean="0"/>
              <a:t>   Rotation, reciprocation, shearing,</a:t>
            </a:r>
          </a:p>
          <a:p>
            <a:pPr eaLnBrk="1" hangingPunct="1">
              <a:lnSpc>
                <a:spcPct val="90000"/>
              </a:lnSpc>
              <a:buFont typeface="Wingdings" panose="05000000000000000000" pitchFamily="2" charset="2"/>
              <a:buNone/>
              <a:defRPr/>
            </a:pPr>
            <a:r>
              <a:rPr lang="en-US" sz="3600" dirty="0" smtClean="0"/>
              <a:t>   vibration, pinch points, hydraulics,</a:t>
            </a:r>
          </a:p>
          <a:p>
            <a:pPr eaLnBrk="1" hangingPunct="1">
              <a:lnSpc>
                <a:spcPct val="90000"/>
              </a:lnSpc>
              <a:buFont typeface="Wingdings" panose="05000000000000000000" pitchFamily="2" charset="2"/>
              <a:buNone/>
              <a:defRPr/>
            </a:pPr>
            <a:r>
              <a:rPr lang="en-US" sz="3600" dirty="0" smtClean="0"/>
              <a:t>   pneumatics, entanglement</a:t>
            </a:r>
          </a:p>
          <a:p>
            <a:pPr eaLnBrk="1" hangingPunct="1">
              <a:lnSpc>
                <a:spcPct val="90000"/>
              </a:lnSpc>
              <a:buFont typeface="Wingdings" panose="05000000000000000000" pitchFamily="2" charset="2"/>
              <a:buNone/>
              <a:defRPr/>
            </a:pPr>
            <a:r>
              <a:rPr lang="en-US" sz="3600" dirty="0" smtClean="0"/>
              <a:t> </a:t>
            </a:r>
          </a:p>
          <a:p>
            <a:pPr eaLnBrk="1" hangingPunct="1">
              <a:lnSpc>
                <a:spcPct val="90000"/>
              </a:lnSpc>
              <a:defRPr/>
            </a:pPr>
            <a:endParaRPr lang="en-US" sz="3600" dirty="0" smtClean="0"/>
          </a:p>
          <a:p>
            <a:pPr eaLnBrk="1" hangingPunct="1">
              <a:lnSpc>
                <a:spcPct val="90000"/>
              </a:lnSpc>
              <a:defRPr/>
            </a:pPr>
            <a:endParaRPr lang="en-US" sz="3600" dirty="0" smtClean="0"/>
          </a:p>
          <a:p>
            <a:pPr eaLnBrk="1" hangingPunct="1">
              <a:lnSpc>
                <a:spcPct val="90000"/>
              </a:lnSpc>
              <a:buFont typeface="Wingdings" panose="05000000000000000000" pitchFamily="2" charset="2"/>
              <a:buNone/>
              <a:defRPr/>
            </a:pPr>
            <a:endParaRPr lang="en-US" sz="3600"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5</a:t>
            </a:fld>
            <a:endParaRPr lang="en-US"/>
          </a:p>
        </p:txBody>
      </p:sp>
    </p:spTree>
    <p:extLst>
      <p:ext uri="{BB962C8B-B14F-4D97-AF65-F5344CB8AC3E}">
        <p14:creationId xmlns:p14="http://schemas.microsoft.com/office/powerpoint/2010/main" val="201844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msotw9_temp0"/>
          <p:cNvPicPr>
            <a:picLocks noChangeAspect="1" noChangeArrowheads="1"/>
          </p:cNvPicPr>
          <p:nvPr/>
        </p:nvPicPr>
        <p:blipFill>
          <a:blip r:embed="rId2"/>
          <a:srcRect l="2380" t="2045" r="27615" b="7620"/>
          <a:stretch>
            <a:fillRect/>
          </a:stretch>
        </p:blipFill>
        <p:spPr bwMode="auto">
          <a:xfrm>
            <a:off x="562708" y="756139"/>
            <a:ext cx="3679581" cy="5345723"/>
          </a:xfrm>
          <a:prstGeom prst="rect">
            <a:avLst/>
          </a:prstGeom>
          <a:noFill/>
          <a:ln w="9525">
            <a:noFill/>
            <a:miter lim="800000"/>
            <a:headEnd/>
            <a:tailEnd/>
          </a:ln>
          <a:effectLst/>
        </p:spPr>
      </p:pic>
      <p:sp>
        <p:nvSpPr>
          <p:cNvPr id="35842" name="Rectangle 2"/>
          <p:cNvSpPr>
            <a:spLocks noChangeArrowheads="1"/>
          </p:cNvSpPr>
          <p:nvPr/>
        </p:nvSpPr>
        <p:spPr bwMode="auto">
          <a:xfrm>
            <a:off x="5486400" y="615462"/>
            <a:ext cx="2507418" cy="319639"/>
          </a:xfrm>
          <a:prstGeom prst="rect">
            <a:avLst/>
          </a:prstGeom>
          <a:noFill/>
          <a:ln w="9525">
            <a:noFill/>
            <a:miter lim="800000"/>
            <a:headEnd/>
            <a:tailEnd/>
          </a:ln>
          <a:effectLst/>
        </p:spPr>
        <p:txBody>
          <a:bodyPr wrap="none">
            <a:spAutoFit/>
          </a:bodyPr>
          <a:lstStyle/>
          <a:p>
            <a:r>
              <a:rPr lang="en-US" sz="1477" i="1" dirty="0"/>
              <a:t>Adjustable access fixed guards</a:t>
            </a:r>
          </a:p>
        </p:txBody>
      </p:sp>
      <p:pic>
        <p:nvPicPr>
          <p:cNvPr id="35844" name="Picture 4"/>
          <p:cNvPicPr>
            <a:picLocks noChangeAspect="1" noChangeArrowheads="1"/>
          </p:cNvPicPr>
          <p:nvPr/>
        </p:nvPicPr>
        <p:blipFill>
          <a:blip r:embed="rId3">
            <a:lum contrast="48000"/>
          </a:blip>
          <a:srcRect l="4335"/>
          <a:stretch>
            <a:fillRect/>
          </a:stretch>
        </p:blipFill>
        <p:spPr bwMode="auto">
          <a:xfrm>
            <a:off x="3505200" y="3147647"/>
            <a:ext cx="5273920" cy="1264627"/>
          </a:xfrm>
          <a:prstGeom prst="rect">
            <a:avLst/>
          </a:prstGeom>
          <a:noFill/>
          <a:ln w="9525">
            <a:noFill/>
            <a:miter lim="800000"/>
            <a:headEnd/>
            <a:tailEnd/>
          </a:ln>
          <a:effectLst/>
        </p:spPr>
      </p:pic>
      <p:sp>
        <p:nvSpPr>
          <p:cNvPr id="35845" name="Rectangle 5"/>
          <p:cNvSpPr>
            <a:spLocks noChangeArrowheads="1"/>
          </p:cNvSpPr>
          <p:nvPr/>
        </p:nvSpPr>
        <p:spPr bwMode="auto">
          <a:xfrm>
            <a:off x="2883877" y="5046785"/>
            <a:ext cx="1600200" cy="984738"/>
          </a:xfrm>
          <a:prstGeom prst="rect">
            <a:avLst/>
          </a:prstGeom>
          <a:solidFill>
            <a:schemeClr val="bg1"/>
          </a:solidFill>
          <a:ln w="9525">
            <a:noFill/>
            <a:miter lim="800000"/>
            <a:headEnd/>
            <a:tailEnd/>
          </a:ln>
          <a:effectLst/>
        </p:spPr>
        <p:txBody>
          <a:bodyPr wrap="none" anchor="ctr"/>
          <a:lstStyle/>
          <a:p>
            <a:endParaRPr lang="en-US" sz="2215"/>
          </a:p>
        </p:txBody>
      </p:sp>
      <p:sp>
        <p:nvSpPr>
          <p:cNvPr id="2" name="Slide Number Placeholder 1"/>
          <p:cNvSpPr>
            <a:spLocks noGrp="1"/>
          </p:cNvSpPr>
          <p:nvPr>
            <p:ph type="sldNum" sz="quarter" idx="12"/>
          </p:nvPr>
        </p:nvSpPr>
        <p:spPr/>
        <p:txBody>
          <a:bodyPr/>
          <a:lstStyle/>
          <a:p>
            <a:fld id="{00EBFAFD-3CCB-4214-8BA3-9A10E66833AB}" type="slidenum">
              <a:rPr lang="en-US" smtClean="0"/>
              <a:pPr/>
              <a:t>50</a:t>
            </a:fld>
            <a:endParaRPr lang="en-US"/>
          </a:p>
        </p:txBody>
      </p:sp>
    </p:spTree>
    <p:extLst>
      <p:ext uri="{BB962C8B-B14F-4D97-AF65-F5344CB8AC3E}">
        <p14:creationId xmlns:p14="http://schemas.microsoft.com/office/powerpoint/2010/main" val="9932578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51</a:t>
            </a:fld>
            <a:endParaRPr lang="en-US"/>
          </a:p>
        </p:txBody>
      </p:sp>
      <p:pic>
        <p:nvPicPr>
          <p:cNvPr id="184322" name="Picture 2" descr="Guards - Methods of Machine Guar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334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87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BFAFD-3CCB-4214-8BA3-9A10E66833AB}" type="slidenum">
              <a:rPr lang="en-US" smtClean="0"/>
              <a:pPr/>
              <a:t>52</a:t>
            </a:fld>
            <a:endParaRPr lang="en-US"/>
          </a:p>
        </p:txBody>
      </p:sp>
      <p:pic>
        <p:nvPicPr>
          <p:cNvPr id="185346" name="Picture 2" descr="Guards - Methods of Machine Guar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572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736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228600"/>
            <a:ext cx="7963486" cy="844062"/>
          </a:xfrm>
        </p:spPr>
        <p:txBody>
          <a:bodyPr>
            <a:noAutofit/>
          </a:bodyPr>
          <a:lstStyle/>
          <a:p>
            <a:r>
              <a:rPr lang="en-US" sz="3200" b="1" dirty="0"/>
              <a:t>Automatic guards/positional guards  </a:t>
            </a:r>
            <a:r>
              <a:rPr lang="en-US" sz="3200" b="1" dirty="0">
                <a:sym typeface="Webdings" pitchFamily="18" charset="2"/>
              </a:rPr>
              <a:t></a:t>
            </a:r>
            <a:endParaRPr lang="en-US" sz="3200" b="1" dirty="0"/>
          </a:p>
        </p:txBody>
      </p:sp>
      <p:sp>
        <p:nvSpPr>
          <p:cNvPr id="2" name="Slide Number Placeholder 1"/>
          <p:cNvSpPr>
            <a:spLocks noGrp="1"/>
          </p:cNvSpPr>
          <p:nvPr>
            <p:ph type="sldNum" sz="quarter" idx="12"/>
          </p:nvPr>
        </p:nvSpPr>
        <p:spPr/>
        <p:txBody>
          <a:bodyPr/>
          <a:lstStyle/>
          <a:p>
            <a:fld id="{A33AD923-146F-4633-B104-BC6121D72D0F}" type="slidenum">
              <a:rPr lang="en-US" smtClean="0"/>
              <a:pPr/>
              <a:t>53</a:t>
            </a:fld>
            <a:endParaRPr lang="en-US"/>
          </a:p>
        </p:txBody>
      </p:sp>
      <p:graphicFrame>
        <p:nvGraphicFramePr>
          <p:cNvPr id="14339" name="Object 3"/>
          <p:cNvGraphicFramePr>
            <a:graphicFrameLocks noChangeAspect="1"/>
          </p:cNvGraphicFramePr>
          <p:nvPr>
            <p:extLst>
              <p:ext uri="{D42A27DB-BD31-4B8C-83A1-F6EECF244321}">
                <p14:modId xmlns:p14="http://schemas.microsoft.com/office/powerpoint/2010/main" val="2426239931"/>
              </p:ext>
            </p:extLst>
          </p:nvPr>
        </p:nvGraphicFramePr>
        <p:xfrm>
          <a:off x="1086143" y="1371600"/>
          <a:ext cx="6858000" cy="4582258"/>
        </p:xfrm>
        <a:graphic>
          <a:graphicData uri="http://schemas.openxmlformats.org/presentationml/2006/ole">
            <mc:AlternateContent xmlns:mc="http://schemas.openxmlformats.org/markup-compatibility/2006">
              <mc:Choice xmlns:v="urn:schemas-microsoft-com:vml" Requires="v">
                <p:oleObj spid="_x0000_s181270" name="Document" r:id="rId3" imgW="5486400" imgH="3935520" progId="Word.Document.8">
                  <p:embed/>
                </p:oleObj>
              </mc:Choice>
              <mc:Fallback>
                <p:oleObj name="Document" r:id="rId3" imgW="5486400" imgH="39355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143" y="1371600"/>
                        <a:ext cx="6858000" cy="4582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527738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4191000" cy="996462"/>
          </a:xfrm>
        </p:spPr>
        <p:txBody>
          <a:bodyPr>
            <a:normAutofit/>
          </a:bodyPr>
          <a:lstStyle/>
          <a:p>
            <a:r>
              <a:rPr lang="en-US" sz="2800" b="1" dirty="0" err="1"/>
              <a:t>Beberapa</a:t>
            </a:r>
            <a:r>
              <a:rPr lang="en-US" sz="2800" b="1" dirty="0"/>
              <a:t> model </a:t>
            </a:r>
            <a:r>
              <a:rPr lang="en-US" sz="2800" b="1" dirty="0">
                <a:sym typeface="Webdings" pitchFamily="18" charset="2"/>
              </a:rPr>
              <a:t></a:t>
            </a:r>
          </a:p>
        </p:txBody>
      </p:sp>
      <p:sp>
        <p:nvSpPr>
          <p:cNvPr id="15363" name="Rectangle 3"/>
          <p:cNvSpPr>
            <a:spLocks noGrp="1" noChangeArrowheads="1"/>
          </p:cNvSpPr>
          <p:nvPr>
            <p:ph idx="1"/>
          </p:nvPr>
        </p:nvSpPr>
        <p:spPr>
          <a:xfrm>
            <a:off x="1828800" y="1828800"/>
            <a:ext cx="2971800" cy="3587262"/>
          </a:xfrm>
        </p:spPr>
        <p:txBody>
          <a:bodyPr>
            <a:normAutofit lnSpcReduction="10000"/>
          </a:bodyPr>
          <a:lstStyle/>
          <a:p>
            <a:pPr>
              <a:lnSpc>
                <a:spcPct val="90000"/>
              </a:lnSpc>
              <a:buFont typeface="Wingdings" pitchFamily="2" charset="2"/>
              <a:buChar char="ü"/>
            </a:pPr>
            <a:r>
              <a:rPr lang="en-US" sz="2215" dirty="0"/>
              <a:t>Gates/Fence</a:t>
            </a:r>
          </a:p>
          <a:p>
            <a:pPr>
              <a:lnSpc>
                <a:spcPct val="90000"/>
              </a:lnSpc>
              <a:buFont typeface="Wingdings" pitchFamily="2" charset="2"/>
              <a:buChar char="ü"/>
            </a:pPr>
            <a:r>
              <a:rPr lang="en-US" sz="2215" dirty="0"/>
              <a:t>Sweep</a:t>
            </a:r>
          </a:p>
          <a:p>
            <a:pPr>
              <a:lnSpc>
                <a:spcPct val="90000"/>
              </a:lnSpc>
              <a:buFont typeface="Wingdings" pitchFamily="2" charset="2"/>
              <a:buChar char="ü"/>
            </a:pPr>
            <a:r>
              <a:rPr lang="en-US" sz="2215" dirty="0"/>
              <a:t>Mechanical feed</a:t>
            </a:r>
          </a:p>
          <a:p>
            <a:pPr>
              <a:lnSpc>
                <a:spcPct val="90000"/>
              </a:lnSpc>
              <a:buFont typeface="Wingdings" pitchFamily="2" charset="2"/>
              <a:buChar char="ü"/>
            </a:pPr>
            <a:r>
              <a:rPr lang="en-US" sz="2215" dirty="0"/>
              <a:t>Feed tools</a:t>
            </a:r>
          </a:p>
          <a:p>
            <a:pPr>
              <a:lnSpc>
                <a:spcPct val="90000"/>
              </a:lnSpc>
              <a:buFont typeface="Wingdings" pitchFamily="2" charset="2"/>
              <a:buChar char="ü"/>
            </a:pPr>
            <a:r>
              <a:rPr lang="en-US" sz="2215" dirty="0"/>
              <a:t>Optical sensors</a:t>
            </a:r>
          </a:p>
          <a:p>
            <a:pPr>
              <a:lnSpc>
                <a:spcPct val="90000"/>
              </a:lnSpc>
              <a:buFont typeface="Wingdings" pitchFamily="2" charset="2"/>
              <a:buChar char="ü"/>
            </a:pPr>
            <a:r>
              <a:rPr lang="en-US" sz="2215" dirty="0"/>
              <a:t>Ultrasonic</a:t>
            </a:r>
          </a:p>
          <a:p>
            <a:pPr>
              <a:lnSpc>
                <a:spcPct val="90000"/>
              </a:lnSpc>
              <a:buFont typeface="Wingdings" pitchFamily="2" charset="2"/>
              <a:buChar char="ü"/>
            </a:pPr>
            <a:r>
              <a:rPr lang="en-US" sz="2215" dirty="0"/>
              <a:t>Electric field</a:t>
            </a:r>
          </a:p>
          <a:p>
            <a:pPr>
              <a:lnSpc>
                <a:spcPct val="90000"/>
              </a:lnSpc>
              <a:buFont typeface="Wingdings" pitchFamily="2" charset="2"/>
              <a:buChar char="ü"/>
            </a:pPr>
            <a:r>
              <a:rPr lang="en-US" sz="2215" dirty="0" smtClean="0"/>
              <a:t>Two </a:t>
            </a:r>
            <a:r>
              <a:rPr lang="en-US" sz="2215" dirty="0"/>
              <a:t>hands control</a:t>
            </a:r>
          </a:p>
          <a:p>
            <a:pPr>
              <a:lnSpc>
                <a:spcPct val="90000"/>
              </a:lnSpc>
              <a:buFont typeface="Wingdings" pitchFamily="2" charset="2"/>
              <a:buChar char="ü"/>
            </a:pPr>
            <a:r>
              <a:rPr lang="en-US" sz="2215" dirty="0"/>
              <a:t>Pull-out</a:t>
            </a:r>
          </a:p>
        </p:txBody>
      </p:sp>
      <p:sp>
        <p:nvSpPr>
          <p:cNvPr id="2" name="Slide Number Placeholder 1"/>
          <p:cNvSpPr>
            <a:spLocks noGrp="1"/>
          </p:cNvSpPr>
          <p:nvPr>
            <p:ph type="sldNum" sz="quarter" idx="12"/>
          </p:nvPr>
        </p:nvSpPr>
        <p:spPr/>
        <p:txBody>
          <a:bodyPr/>
          <a:lstStyle/>
          <a:p>
            <a:fld id="{76D1E8A4-D962-4352-845C-1B850E73A876}" type="slidenum">
              <a:rPr lang="en-US" smtClean="0"/>
              <a:pPr/>
              <a:t>54</a:t>
            </a:fld>
            <a:endParaRPr lang="en-US"/>
          </a:p>
        </p:txBody>
      </p:sp>
    </p:spTree>
    <p:extLst>
      <p:ext uri="{BB962C8B-B14F-4D97-AF65-F5344CB8AC3E}">
        <p14:creationId xmlns:p14="http://schemas.microsoft.com/office/powerpoint/2010/main" val="4670143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810000" y="545123"/>
            <a:ext cx="1798890" cy="490134"/>
          </a:xfrm>
          <a:prstGeom prst="rect">
            <a:avLst/>
          </a:prstGeom>
          <a:noFill/>
          <a:ln w="9525">
            <a:noFill/>
            <a:miter lim="800000"/>
            <a:headEnd/>
            <a:tailEnd/>
          </a:ln>
          <a:effectLst/>
        </p:spPr>
        <p:txBody>
          <a:bodyPr wrap="none">
            <a:spAutoFit/>
          </a:bodyPr>
          <a:lstStyle/>
          <a:p>
            <a:r>
              <a:rPr lang="en-US" sz="2585" i="1"/>
              <a:t>Gates/Fence</a:t>
            </a:r>
          </a:p>
        </p:txBody>
      </p:sp>
      <p:pic>
        <p:nvPicPr>
          <p:cNvPr id="30723" name="Picture 3" descr="msotw9_temp0"/>
          <p:cNvPicPr>
            <a:picLocks noChangeAspect="1" noChangeArrowheads="1"/>
          </p:cNvPicPr>
          <p:nvPr/>
        </p:nvPicPr>
        <p:blipFill>
          <a:blip r:embed="rId2" cstate="print"/>
          <a:srcRect t="1340" r="3876" b="893"/>
          <a:stretch>
            <a:fillRect/>
          </a:stretch>
        </p:blipFill>
        <p:spPr bwMode="auto">
          <a:xfrm>
            <a:off x="5672505" y="2162908"/>
            <a:ext cx="3106615" cy="3376246"/>
          </a:xfrm>
          <a:prstGeom prst="rect">
            <a:avLst/>
          </a:prstGeom>
          <a:noFill/>
          <a:ln w="9525">
            <a:noFill/>
            <a:miter lim="800000"/>
            <a:headEnd/>
            <a:tailEnd/>
          </a:ln>
          <a:effectLst/>
        </p:spPr>
      </p:pic>
      <p:pic>
        <p:nvPicPr>
          <p:cNvPr id="30724" name="Picture 4" descr="msotw9_temp0"/>
          <p:cNvPicPr>
            <a:picLocks noChangeAspect="1" noChangeArrowheads="1"/>
          </p:cNvPicPr>
          <p:nvPr/>
        </p:nvPicPr>
        <p:blipFill>
          <a:blip r:embed="rId3"/>
          <a:srcRect l="1724" t="1714" r="5173" b="571"/>
          <a:stretch>
            <a:fillRect/>
          </a:stretch>
        </p:blipFill>
        <p:spPr bwMode="auto">
          <a:xfrm>
            <a:off x="1125416" y="2751993"/>
            <a:ext cx="3509597" cy="3420208"/>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55</a:t>
            </a:fld>
            <a:endParaRPr lang="en-US"/>
          </a:p>
        </p:txBody>
      </p:sp>
    </p:spTree>
    <p:extLst>
      <p:ext uri="{BB962C8B-B14F-4D97-AF65-F5344CB8AC3E}">
        <p14:creationId xmlns:p14="http://schemas.microsoft.com/office/powerpoint/2010/main" val="26425492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4267200" y="615462"/>
            <a:ext cx="1045479" cy="490134"/>
          </a:xfrm>
          <a:prstGeom prst="rect">
            <a:avLst/>
          </a:prstGeom>
          <a:noFill/>
          <a:ln w="9525">
            <a:noFill/>
            <a:miter lim="800000"/>
            <a:headEnd/>
            <a:tailEnd/>
          </a:ln>
          <a:effectLst/>
        </p:spPr>
        <p:txBody>
          <a:bodyPr wrap="none">
            <a:spAutoFit/>
          </a:bodyPr>
          <a:lstStyle/>
          <a:p>
            <a:r>
              <a:rPr lang="en-US" sz="2585" i="1"/>
              <a:t>Sweep</a:t>
            </a:r>
          </a:p>
        </p:txBody>
      </p:sp>
      <p:pic>
        <p:nvPicPr>
          <p:cNvPr id="31747" name="Picture 3" descr="msotw9_temp0"/>
          <p:cNvPicPr>
            <a:picLocks noChangeAspect="1" noChangeArrowheads="1"/>
          </p:cNvPicPr>
          <p:nvPr/>
        </p:nvPicPr>
        <p:blipFill>
          <a:blip r:embed="rId2"/>
          <a:srcRect l="4037" t="3683" r="5280" b="7895"/>
          <a:stretch>
            <a:fillRect/>
          </a:stretch>
        </p:blipFill>
        <p:spPr bwMode="auto">
          <a:xfrm>
            <a:off x="1547446" y="2322636"/>
            <a:ext cx="6793523" cy="360777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56</a:t>
            </a:fld>
            <a:endParaRPr lang="en-US"/>
          </a:p>
        </p:txBody>
      </p:sp>
    </p:spTree>
    <p:extLst>
      <p:ext uri="{BB962C8B-B14F-4D97-AF65-F5344CB8AC3E}">
        <p14:creationId xmlns:p14="http://schemas.microsoft.com/office/powerpoint/2010/main" val="873008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514600" y="545124"/>
            <a:ext cx="1385316" cy="319639"/>
          </a:xfrm>
          <a:prstGeom prst="rect">
            <a:avLst/>
          </a:prstGeom>
          <a:noFill/>
          <a:ln w="9525">
            <a:noFill/>
            <a:miter lim="800000"/>
            <a:headEnd/>
            <a:tailEnd/>
          </a:ln>
          <a:effectLst/>
        </p:spPr>
        <p:txBody>
          <a:bodyPr wrap="none">
            <a:spAutoFit/>
          </a:bodyPr>
          <a:lstStyle/>
          <a:p>
            <a:r>
              <a:rPr lang="en-US" sz="1477" i="1"/>
              <a:t>Mechanical feed</a:t>
            </a:r>
          </a:p>
        </p:txBody>
      </p:sp>
      <p:pic>
        <p:nvPicPr>
          <p:cNvPr id="40963" name="Picture 3" descr="msotw9_temp0"/>
          <p:cNvPicPr>
            <a:picLocks noChangeAspect="1" noChangeArrowheads="1"/>
          </p:cNvPicPr>
          <p:nvPr/>
        </p:nvPicPr>
        <p:blipFill>
          <a:blip r:embed="rId2"/>
          <a:srcRect l="8505" t="3719" r="16354" b="2066"/>
          <a:stretch>
            <a:fillRect/>
          </a:stretch>
        </p:blipFill>
        <p:spPr bwMode="auto">
          <a:xfrm>
            <a:off x="1295400" y="1107831"/>
            <a:ext cx="6629400" cy="5206512"/>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57</a:t>
            </a:fld>
            <a:endParaRPr lang="en-US"/>
          </a:p>
        </p:txBody>
      </p:sp>
    </p:spTree>
    <p:extLst>
      <p:ext uri="{BB962C8B-B14F-4D97-AF65-F5344CB8AC3E}">
        <p14:creationId xmlns:p14="http://schemas.microsoft.com/office/powerpoint/2010/main" val="42472947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descr="msotw9_temp0"/>
          <p:cNvPicPr>
            <a:picLocks noChangeAspect="1" noChangeArrowheads="1"/>
          </p:cNvPicPr>
          <p:nvPr/>
        </p:nvPicPr>
        <p:blipFill>
          <a:blip r:embed="rId2"/>
          <a:srcRect l="3192" t="4575" r="18085" b="4575"/>
          <a:stretch>
            <a:fillRect/>
          </a:stretch>
        </p:blipFill>
        <p:spPr bwMode="auto">
          <a:xfrm>
            <a:off x="2209800" y="967154"/>
            <a:ext cx="4699489" cy="5627077"/>
          </a:xfrm>
          <a:prstGeom prst="rect">
            <a:avLst/>
          </a:prstGeom>
          <a:noFill/>
          <a:ln w="9525">
            <a:noFill/>
            <a:miter lim="800000"/>
            <a:headEnd/>
            <a:tailEnd/>
          </a:ln>
          <a:effectLst/>
        </p:spPr>
      </p:pic>
      <p:sp>
        <p:nvSpPr>
          <p:cNvPr id="33794" name="Rectangle 2"/>
          <p:cNvSpPr>
            <a:spLocks noChangeArrowheads="1"/>
          </p:cNvSpPr>
          <p:nvPr/>
        </p:nvSpPr>
        <p:spPr bwMode="auto">
          <a:xfrm>
            <a:off x="6400800" y="685800"/>
            <a:ext cx="2209259" cy="490134"/>
          </a:xfrm>
          <a:prstGeom prst="rect">
            <a:avLst/>
          </a:prstGeom>
          <a:noFill/>
          <a:ln w="9525">
            <a:noFill/>
            <a:miter lim="800000"/>
            <a:headEnd/>
            <a:tailEnd/>
          </a:ln>
          <a:effectLst/>
        </p:spPr>
        <p:txBody>
          <a:bodyPr wrap="none">
            <a:spAutoFit/>
          </a:bodyPr>
          <a:lstStyle/>
          <a:p>
            <a:r>
              <a:rPr lang="en-US" sz="2585" i="1"/>
              <a:t>2 hands control</a:t>
            </a:r>
          </a:p>
        </p:txBody>
      </p:sp>
      <p:sp>
        <p:nvSpPr>
          <p:cNvPr id="2" name="Slide Number Placeholder 1"/>
          <p:cNvSpPr>
            <a:spLocks noGrp="1"/>
          </p:cNvSpPr>
          <p:nvPr>
            <p:ph type="sldNum" sz="quarter" idx="12"/>
          </p:nvPr>
        </p:nvSpPr>
        <p:spPr/>
        <p:txBody>
          <a:bodyPr/>
          <a:lstStyle/>
          <a:p>
            <a:fld id="{00EBFAFD-3CCB-4214-8BA3-9A10E66833AB}" type="slidenum">
              <a:rPr lang="en-US" smtClean="0"/>
              <a:pPr/>
              <a:t>58</a:t>
            </a:fld>
            <a:endParaRPr lang="en-US"/>
          </a:p>
        </p:txBody>
      </p:sp>
    </p:spTree>
    <p:extLst>
      <p:ext uri="{BB962C8B-B14F-4D97-AF65-F5344CB8AC3E}">
        <p14:creationId xmlns:p14="http://schemas.microsoft.com/office/powerpoint/2010/main" val="22780860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438400" y="685800"/>
            <a:ext cx="3581400" cy="1055077"/>
          </a:xfrm>
        </p:spPr>
        <p:txBody>
          <a:bodyPr/>
          <a:lstStyle/>
          <a:p>
            <a:r>
              <a:rPr lang="en-US" sz="2585" b="1" i="1"/>
              <a:t>Interlock guards</a:t>
            </a:r>
            <a:r>
              <a:rPr lang="en-US" sz="1846" b="1" i="1"/>
              <a:t>  </a:t>
            </a:r>
            <a:r>
              <a:rPr lang="en-US" sz="3692" b="1">
                <a:sym typeface="Webdings" pitchFamily="18" charset="2"/>
              </a:rPr>
              <a:t></a:t>
            </a:r>
            <a:endParaRPr lang="en-US" sz="3692" b="1"/>
          </a:p>
        </p:txBody>
      </p:sp>
      <p:sp>
        <p:nvSpPr>
          <p:cNvPr id="2" name="Slide Number Placeholder 1"/>
          <p:cNvSpPr>
            <a:spLocks noGrp="1"/>
          </p:cNvSpPr>
          <p:nvPr>
            <p:ph type="sldNum" sz="quarter" idx="12"/>
          </p:nvPr>
        </p:nvSpPr>
        <p:spPr/>
        <p:txBody>
          <a:bodyPr/>
          <a:lstStyle/>
          <a:p>
            <a:fld id="{A33AD923-146F-4633-B104-BC6121D72D0F}" type="slidenum">
              <a:rPr lang="en-US" smtClean="0"/>
              <a:pPr/>
              <a:t>59</a:t>
            </a:fld>
            <a:endParaRPr lang="en-US"/>
          </a:p>
        </p:txBody>
      </p:sp>
      <p:graphicFrame>
        <p:nvGraphicFramePr>
          <p:cNvPr id="16387" name="Object 3"/>
          <p:cNvGraphicFramePr>
            <a:graphicFrameLocks noChangeAspect="1"/>
          </p:cNvGraphicFramePr>
          <p:nvPr/>
        </p:nvGraphicFramePr>
        <p:xfrm>
          <a:off x="1650023" y="2162908"/>
          <a:ext cx="6721720" cy="3506666"/>
        </p:xfrm>
        <a:graphic>
          <a:graphicData uri="http://schemas.openxmlformats.org/presentationml/2006/ole">
            <mc:AlternateContent xmlns:mc="http://schemas.openxmlformats.org/markup-compatibility/2006">
              <mc:Choice xmlns:v="urn:schemas-microsoft-com:vml" Requires="v">
                <p:oleObj spid="_x0000_s182294" name="Document" r:id="rId3" imgW="5486400" imgH="2862360" progId="Word.Document.8">
                  <p:embed/>
                </p:oleObj>
              </mc:Choice>
              <mc:Fallback>
                <p:oleObj name="Document" r:id="rId3" imgW="5486400" imgH="2862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023" y="2162908"/>
                        <a:ext cx="6721720" cy="350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802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304800" y="277813"/>
            <a:ext cx="8610600" cy="1139825"/>
          </a:xfrm>
        </p:spPr>
        <p:txBody>
          <a:bodyPr/>
          <a:lstStyle/>
          <a:p>
            <a:pPr eaLnBrk="1" hangingPunct="1">
              <a:defRPr/>
            </a:pPr>
            <a:r>
              <a:rPr lang="en-US" sz="4000" dirty="0" smtClean="0"/>
              <a:t>Recognized Hazards</a:t>
            </a:r>
          </a:p>
        </p:txBody>
      </p:sp>
      <p:sp>
        <p:nvSpPr>
          <p:cNvPr id="348163" name="Rectangle 3"/>
          <p:cNvSpPr>
            <a:spLocks noGrp="1" noChangeArrowheads="1"/>
          </p:cNvSpPr>
          <p:nvPr>
            <p:ph idx="1"/>
          </p:nvPr>
        </p:nvSpPr>
        <p:spPr/>
        <p:txBody>
          <a:bodyPr/>
          <a:lstStyle/>
          <a:p>
            <a:pPr eaLnBrk="1" hangingPunct="1">
              <a:defRPr/>
            </a:pPr>
            <a:r>
              <a:rPr lang="en-US" sz="3200" dirty="0" smtClean="0"/>
              <a:t>Stored energy- springs, pneumatics</a:t>
            </a:r>
          </a:p>
          <a:p>
            <a:pPr eaLnBrk="1" hangingPunct="1">
              <a:buFont typeface="Wingdings" panose="05000000000000000000" pitchFamily="2" charset="2"/>
              <a:buNone/>
              <a:defRPr/>
            </a:pPr>
            <a:r>
              <a:rPr lang="en-US" sz="3200" dirty="0" smtClean="0"/>
              <a:t>   hydraulics, capacitors</a:t>
            </a:r>
          </a:p>
          <a:p>
            <a:pPr eaLnBrk="1" hangingPunct="1">
              <a:defRPr/>
            </a:pPr>
            <a:r>
              <a:rPr lang="en-US" sz="3200" dirty="0" smtClean="0"/>
              <a:t>Electrical-electrostatic, current, voltage, sparks, arcs</a:t>
            </a:r>
          </a:p>
          <a:p>
            <a:pPr eaLnBrk="1" hangingPunct="1">
              <a:defRPr/>
            </a:pPr>
            <a:r>
              <a:rPr lang="en-US" sz="3200" dirty="0" smtClean="0"/>
              <a:t>Chemical-corrosive, combustion, toxic</a:t>
            </a:r>
          </a:p>
          <a:p>
            <a:pPr eaLnBrk="1" hangingPunct="1">
              <a:defRPr/>
            </a:pPr>
            <a:endParaRPr lang="en-US" dirty="0" smtClean="0"/>
          </a:p>
          <a:p>
            <a:pPr eaLnBrk="1" hangingPunct="1">
              <a:buFont typeface="Wingdings" panose="05000000000000000000" pitchFamily="2" charset="2"/>
              <a:buNone/>
              <a:defRPr/>
            </a:pPr>
            <a:endParaRPr lang="en-US" dirty="0" smtClean="0"/>
          </a:p>
        </p:txBody>
      </p:sp>
      <p:sp>
        <p:nvSpPr>
          <p:cNvPr id="2" name="Slide Number Placeholder 1"/>
          <p:cNvSpPr>
            <a:spLocks noGrp="1"/>
          </p:cNvSpPr>
          <p:nvPr>
            <p:ph type="sldNum" sz="quarter" idx="12"/>
          </p:nvPr>
        </p:nvSpPr>
        <p:spPr/>
        <p:txBody>
          <a:bodyPr/>
          <a:lstStyle/>
          <a:p>
            <a:fld id="{76D1E8A4-D962-4352-845C-1B850E73A876}" type="slidenum">
              <a:rPr lang="en-US" smtClean="0"/>
              <a:pPr/>
              <a:t>6</a:t>
            </a:fld>
            <a:endParaRPr lang="en-US"/>
          </a:p>
        </p:txBody>
      </p:sp>
    </p:spTree>
    <p:extLst>
      <p:ext uri="{BB962C8B-B14F-4D97-AF65-F5344CB8AC3E}">
        <p14:creationId xmlns:p14="http://schemas.microsoft.com/office/powerpoint/2010/main" val="257817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81200" y="1600200"/>
            <a:ext cx="3886200" cy="1055077"/>
          </a:xfrm>
        </p:spPr>
        <p:txBody>
          <a:bodyPr/>
          <a:lstStyle/>
          <a:p>
            <a:r>
              <a:rPr lang="en-US" sz="2215" b="1" i="1"/>
              <a:t>2 model rancangan</a:t>
            </a:r>
            <a:endParaRPr lang="en-US"/>
          </a:p>
        </p:txBody>
      </p:sp>
      <p:sp>
        <p:nvSpPr>
          <p:cNvPr id="17411" name="Rectangle 3"/>
          <p:cNvSpPr>
            <a:spLocks noGrp="1" noChangeArrowheads="1"/>
          </p:cNvSpPr>
          <p:nvPr>
            <p:ph idx="1"/>
          </p:nvPr>
        </p:nvSpPr>
        <p:spPr>
          <a:xfrm>
            <a:off x="3962400" y="3217984"/>
            <a:ext cx="3697166" cy="1261697"/>
          </a:xfrm>
        </p:spPr>
        <p:txBody>
          <a:bodyPr/>
          <a:lstStyle/>
          <a:p>
            <a:pPr>
              <a:buFont typeface="Wingdings" pitchFamily="2" charset="2"/>
              <a:buChar char="ð"/>
            </a:pPr>
            <a:r>
              <a:rPr lang="en-US" sz="2585"/>
              <a:t>Control interlock</a:t>
            </a:r>
          </a:p>
          <a:p>
            <a:pPr>
              <a:buFont typeface="Wingdings" pitchFamily="2" charset="2"/>
              <a:buChar char="ð"/>
            </a:pPr>
            <a:r>
              <a:rPr lang="en-US" sz="2585"/>
              <a:t>Scotch interlock</a:t>
            </a:r>
          </a:p>
        </p:txBody>
      </p:sp>
      <p:sp>
        <p:nvSpPr>
          <p:cNvPr id="2" name="Slide Number Placeholder 1"/>
          <p:cNvSpPr>
            <a:spLocks noGrp="1"/>
          </p:cNvSpPr>
          <p:nvPr>
            <p:ph type="sldNum" sz="quarter" idx="12"/>
          </p:nvPr>
        </p:nvSpPr>
        <p:spPr/>
        <p:txBody>
          <a:bodyPr/>
          <a:lstStyle/>
          <a:p>
            <a:fld id="{76D1E8A4-D962-4352-845C-1B850E73A876}" type="slidenum">
              <a:rPr lang="en-US" smtClean="0"/>
              <a:pPr/>
              <a:t>60</a:t>
            </a:fld>
            <a:endParaRPr lang="en-US"/>
          </a:p>
        </p:txBody>
      </p:sp>
    </p:spTree>
    <p:extLst>
      <p:ext uri="{BB962C8B-B14F-4D97-AF65-F5344CB8AC3E}">
        <p14:creationId xmlns:p14="http://schemas.microsoft.com/office/powerpoint/2010/main" val="30970022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276600" y="545123"/>
            <a:ext cx="2299027" cy="490134"/>
          </a:xfrm>
          <a:prstGeom prst="rect">
            <a:avLst/>
          </a:prstGeom>
          <a:noFill/>
          <a:ln w="9525">
            <a:noFill/>
            <a:miter lim="800000"/>
            <a:headEnd/>
            <a:tailEnd/>
          </a:ln>
          <a:effectLst/>
        </p:spPr>
        <p:txBody>
          <a:bodyPr wrap="none">
            <a:spAutoFit/>
          </a:bodyPr>
          <a:lstStyle/>
          <a:p>
            <a:r>
              <a:rPr lang="en-US" sz="2585"/>
              <a:t>prinsip interlock</a:t>
            </a:r>
          </a:p>
        </p:txBody>
      </p:sp>
      <p:pic>
        <p:nvPicPr>
          <p:cNvPr id="41987" name="Picture 3" descr="msotw9_temp0"/>
          <p:cNvPicPr>
            <a:picLocks noChangeAspect="1" noChangeArrowheads="1"/>
          </p:cNvPicPr>
          <p:nvPr/>
        </p:nvPicPr>
        <p:blipFill>
          <a:blip r:embed="rId2"/>
          <a:srcRect l="3160" t="5829" r="6505"/>
          <a:stretch>
            <a:fillRect/>
          </a:stretch>
        </p:blipFill>
        <p:spPr bwMode="auto">
          <a:xfrm>
            <a:off x="1758462" y="1907931"/>
            <a:ext cx="6717323" cy="3916974"/>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61</a:t>
            </a:fld>
            <a:endParaRPr lang="en-US"/>
          </a:p>
        </p:txBody>
      </p:sp>
    </p:spTree>
    <p:extLst>
      <p:ext uri="{BB962C8B-B14F-4D97-AF65-F5344CB8AC3E}">
        <p14:creationId xmlns:p14="http://schemas.microsoft.com/office/powerpoint/2010/main" val="8373571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msotw9_temp0"/>
          <p:cNvPicPr>
            <a:picLocks noChangeAspect="1" noChangeArrowheads="1"/>
          </p:cNvPicPr>
          <p:nvPr/>
        </p:nvPicPr>
        <p:blipFill>
          <a:blip r:embed="rId2"/>
          <a:srcRect l="954" t="2289" r="5858" b="844"/>
          <a:stretch>
            <a:fillRect/>
          </a:stretch>
        </p:blipFill>
        <p:spPr bwMode="auto">
          <a:xfrm>
            <a:off x="3733800" y="1811215"/>
            <a:ext cx="3889131" cy="4220308"/>
          </a:xfrm>
          <a:prstGeom prst="rect">
            <a:avLst/>
          </a:prstGeom>
          <a:noFill/>
          <a:ln w="9525">
            <a:noFill/>
            <a:miter lim="800000"/>
            <a:headEnd/>
            <a:tailEnd/>
          </a:ln>
          <a:effectLst/>
        </p:spPr>
      </p:pic>
      <p:sp>
        <p:nvSpPr>
          <p:cNvPr id="43011" name="Rectangle 3"/>
          <p:cNvSpPr>
            <a:spLocks noChangeArrowheads="1"/>
          </p:cNvSpPr>
          <p:nvPr/>
        </p:nvSpPr>
        <p:spPr bwMode="auto">
          <a:xfrm>
            <a:off x="304800" y="4835769"/>
            <a:ext cx="2358338" cy="490134"/>
          </a:xfrm>
          <a:prstGeom prst="rect">
            <a:avLst/>
          </a:prstGeom>
          <a:noFill/>
          <a:ln w="9525">
            <a:noFill/>
            <a:miter lim="800000"/>
            <a:headEnd/>
            <a:tailEnd/>
          </a:ln>
          <a:effectLst/>
        </p:spPr>
        <p:txBody>
          <a:bodyPr wrap="none">
            <a:spAutoFit/>
          </a:bodyPr>
          <a:lstStyle/>
          <a:p>
            <a:r>
              <a:rPr lang="en-US" sz="2585" i="1"/>
              <a:t>Control interlock</a:t>
            </a:r>
          </a:p>
        </p:txBody>
      </p:sp>
      <p:pic>
        <p:nvPicPr>
          <p:cNvPr id="43012" name="Picture 4" descr="msotw9_temp0"/>
          <p:cNvPicPr>
            <a:picLocks noChangeAspect="1" noChangeArrowheads="1"/>
          </p:cNvPicPr>
          <p:nvPr/>
        </p:nvPicPr>
        <p:blipFill>
          <a:blip r:embed="rId3">
            <a:lum contrast="48000"/>
          </a:blip>
          <a:srcRect l="2475" t="16292" r="8415" b="16292"/>
          <a:stretch>
            <a:fillRect/>
          </a:stretch>
        </p:blipFill>
        <p:spPr bwMode="auto">
          <a:xfrm>
            <a:off x="0" y="404446"/>
            <a:ext cx="6858000" cy="91440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62</a:t>
            </a:fld>
            <a:endParaRPr lang="en-US"/>
          </a:p>
        </p:txBody>
      </p:sp>
    </p:spTree>
    <p:extLst>
      <p:ext uri="{BB962C8B-B14F-4D97-AF65-F5344CB8AC3E}">
        <p14:creationId xmlns:p14="http://schemas.microsoft.com/office/powerpoint/2010/main" val="26751640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descr="msotw9_temp0"/>
          <p:cNvPicPr>
            <a:picLocks noChangeAspect="1" noChangeArrowheads="1"/>
          </p:cNvPicPr>
          <p:nvPr/>
        </p:nvPicPr>
        <p:blipFill>
          <a:blip r:embed="rId2"/>
          <a:srcRect l="7390" t="1047" r="10844" b="21466"/>
          <a:stretch>
            <a:fillRect/>
          </a:stretch>
        </p:blipFill>
        <p:spPr bwMode="auto">
          <a:xfrm>
            <a:off x="4149969" y="1107831"/>
            <a:ext cx="4267200" cy="4106008"/>
          </a:xfrm>
          <a:prstGeom prst="rect">
            <a:avLst/>
          </a:prstGeom>
          <a:noFill/>
          <a:ln w="9525">
            <a:noFill/>
            <a:miter lim="800000"/>
            <a:headEnd/>
            <a:tailEnd/>
          </a:ln>
          <a:effectLst/>
        </p:spPr>
      </p:pic>
      <p:pic>
        <p:nvPicPr>
          <p:cNvPr id="34820" name="Picture 4" descr="msotw9_temp0"/>
          <p:cNvPicPr>
            <a:picLocks noChangeAspect="1" noChangeArrowheads="1"/>
          </p:cNvPicPr>
          <p:nvPr/>
        </p:nvPicPr>
        <p:blipFill>
          <a:blip r:embed="rId3">
            <a:lum contrast="90000"/>
            <a:grayscl/>
          </a:blip>
          <a:srcRect l="6015" t="31999" r="9398" b="8000"/>
          <a:stretch>
            <a:fillRect/>
          </a:stretch>
        </p:blipFill>
        <p:spPr bwMode="auto">
          <a:xfrm>
            <a:off x="0" y="5539154"/>
            <a:ext cx="6096000" cy="748812"/>
          </a:xfrm>
          <a:prstGeom prst="rect">
            <a:avLst/>
          </a:prstGeom>
          <a:noFill/>
          <a:ln w="9525">
            <a:noFill/>
            <a:miter lim="800000"/>
            <a:headEnd/>
            <a:tailEnd/>
          </a:ln>
          <a:effectLst/>
        </p:spPr>
      </p:pic>
      <p:sp>
        <p:nvSpPr>
          <p:cNvPr id="34821" name="Rectangle 5"/>
          <p:cNvSpPr>
            <a:spLocks noChangeArrowheads="1"/>
          </p:cNvSpPr>
          <p:nvPr/>
        </p:nvSpPr>
        <p:spPr bwMode="auto">
          <a:xfrm>
            <a:off x="2895600" y="545124"/>
            <a:ext cx="1584088" cy="348109"/>
          </a:xfrm>
          <a:prstGeom prst="rect">
            <a:avLst/>
          </a:prstGeom>
          <a:noFill/>
          <a:ln w="9525">
            <a:noFill/>
            <a:miter lim="800000"/>
            <a:headEnd/>
            <a:tailEnd/>
          </a:ln>
          <a:effectLst/>
        </p:spPr>
        <p:txBody>
          <a:bodyPr wrap="none">
            <a:spAutoFit/>
          </a:bodyPr>
          <a:lstStyle/>
          <a:p>
            <a:r>
              <a:rPr lang="en-US" sz="1662" i="1"/>
              <a:t>Control interlock</a:t>
            </a:r>
          </a:p>
        </p:txBody>
      </p:sp>
      <p:sp>
        <p:nvSpPr>
          <p:cNvPr id="2" name="Slide Number Placeholder 1"/>
          <p:cNvSpPr>
            <a:spLocks noGrp="1"/>
          </p:cNvSpPr>
          <p:nvPr>
            <p:ph type="sldNum" sz="quarter" idx="12"/>
          </p:nvPr>
        </p:nvSpPr>
        <p:spPr/>
        <p:txBody>
          <a:bodyPr/>
          <a:lstStyle/>
          <a:p>
            <a:fld id="{00EBFAFD-3CCB-4214-8BA3-9A10E66833AB}" type="slidenum">
              <a:rPr lang="en-US" smtClean="0"/>
              <a:pPr/>
              <a:t>63</a:t>
            </a:fld>
            <a:endParaRPr lang="en-US"/>
          </a:p>
        </p:txBody>
      </p:sp>
    </p:spTree>
    <p:extLst>
      <p:ext uri="{BB962C8B-B14F-4D97-AF65-F5344CB8AC3E}">
        <p14:creationId xmlns:p14="http://schemas.microsoft.com/office/powerpoint/2010/main" val="42065346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457200" y="4624754"/>
            <a:ext cx="2297424" cy="490134"/>
          </a:xfrm>
          <a:prstGeom prst="rect">
            <a:avLst/>
          </a:prstGeom>
          <a:noFill/>
          <a:ln w="9525">
            <a:noFill/>
            <a:miter lim="800000"/>
            <a:headEnd/>
            <a:tailEnd/>
          </a:ln>
          <a:effectLst/>
        </p:spPr>
        <p:txBody>
          <a:bodyPr wrap="none">
            <a:spAutoFit/>
          </a:bodyPr>
          <a:lstStyle/>
          <a:p>
            <a:pPr>
              <a:spcBef>
                <a:spcPct val="20000"/>
              </a:spcBef>
              <a:buFont typeface="Wingdings" pitchFamily="2" charset="2"/>
              <a:buNone/>
            </a:pPr>
            <a:r>
              <a:rPr lang="en-US" sz="2585" i="1"/>
              <a:t>Scotch interlock</a:t>
            </a:r>
          </a:p>
        </p:txBody>
      </p:sp>
      <p:pic>
        <p:nvPicPr>
          <p:cNvPr id="39939" name="Picture 3" descr="msotw9_temp0"/>
          <p:cNvPicPr>
            <a:picLocks noChangeAspect="1" noChangeArrowheads="1"/>
          </p:cNvPicPr>
          <p:nvPr/>
        </p:nvPicPr>
        <p:blipFill>
          <a:blip r:embed="rId2"/>
          <a:srcRect l="11201" t="4811" r="8429" b="8577"/>
          <a:stretch>
            <a:fillRect/>
          </a:stretch>
        </p:blipFill>
        <p:spPr bwMode="auto">
          <a:xfrm>
            <a:off x="3581400" y="1389185"/>
            <a:ext cx="4740520" cy="5205046"/>
          </a:xfrm>
          <a:prstGeom prst="rect">
            <a:avLst/>
          </a:prstGeom>
          <a:noFill/>
          <a:ln w="9525">
            <a:noFill/>
            <a:miter lim="800000"/>
            <a:headEnd/>
            <a:tailEnd/>
          </a:ln>
          <a:effectLst/>
        </p:spPr>
      </p:pic>
      <p:pic>
        <p:nvPicPr>
          <p:cNvPr id="39940" name="Picture 4" descr="msotw9_temp0"/>
          <p:cNvPicPr>
            <a:picLocks noChangeAspect="1" noChangeArrowheads="1"/>
          </p:cNvPicPr>
          <p:nvPr/>
        </p:nvPicPr>
        <p:blipFill>
          <a:blip r:embed="rId3">
            <a:lum contrast="54000"/>
          </a:blip>
          <a:srcRect l="3847" t="8461" r="8580" b="13077"/>
          <a:stretch>
            <a:fillRect/>
          </a:stretch>
        </p:blipFill>
        <p:spPr bwMode="auto">
          <a:xfrm>
            <a:off x="152400" y="474785"/>
            <a:ext cx="5867400" cy="1244112"/>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00EBFAFD-3CCB-4214-8BA3-9A10E66833AB}" type="slidenum">
              <a:rPr lang="en-US" smtClean="0"/>
              <a:pPr/>
              <a:t>64</a:t>
            </a:fld>
            <a:endParaRPr lang="en-US"/>
          </a:p>
        </p:txBody>
      </p:sp>
    </p:spTree>
    <p:extLst>
      <p:ext uri="{BB962C8B-B14F-4D97-AF65-F5344CB8AC3E}">
        <p14:creationId xmlns:p14="http://schemas.microsoft.com/office/powerpoint/2010/main" val="108330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14600" y="263769"/>
            <a:ext cx="2743200" cy="773723"/>
          </a:xfrm>
        </p:spPr>
        <p:txBody>
          <a:bodyPr/>
          <a:lstStyle/>
          <a:p>
            <a:r>
              <a:rPr lang="en-US" sz="2585" b="1" i="1"/>
              <a:t>Trip guards</a:t>
            </a:r>
            <a:r>
              <a:rPr lang="en-US" sz="1846" b="1" i="1"/>
              <a:t>  </a:t>
            </a:r>
            <a:r>
              <a:rPr lang="en-US" sz="3692" b="1">
                <a:sym typeface="Wingdings" pitchFamily="2" charset="2"/>
              </a:rPr>
              <a:t></a:t>
            </a:r>
            <a:endParaRPr lang="en-US" sz="3692" b="1"/>
          </a:p>
        </p:txBody>
      </p:sp>
      <p:sp>
        <p:nvSpPr>
          <p:cNvPr id="2" name="Slide Number Placeholder 1"/>
          <p:cNvSpPr>
            <a:spLocks noGrp="1"/>
          </p:cNvSpPr>
          <p:nvPr>
            <p:ph type="sldNum" sz="quarter" idx="12"/>
          </p:nvPr>
        </p:nvSpPr>
        <p:spPr/>
        <p:txBody>
          <a:bodyPr/>
          <a:lstStyle/>
          <a:p>
            <a:fld id="{A33AD923-146F-4633-B104-BC6121D72D0F}" type="slidenum">
              <a:rPr lang="en-US" smtClean="0"/>
              <a:pPr/>
              <a:t>65</a:t>
            </a:fld>
            <a:endParaRPr lang="en-US"/>
          </a:p>
        </p:txBody>
      </p:sp>
      <p:graphicFrame>
        <p:nvGraphicFramePr>
          <p:cNvPr id="18435" name="Object 3"/>
          <p:cNvGraphicFramePr>
            <a:graphicFrameLocks noChangeAspect="1"/>
          </p:cNvGraphicFramePr>
          <p:nvPr/>
        </p:nvGraphicFramePr>
        <p:xfrm>
          <a:off x="2296259" y="1178169"/>
          <a:ext cx="5751634" cy="5250474"/>
        </p:xfrm>
        <a:graphic>
          <a:graphicData uri="http://schemas.openxmlformats.org/presentationml/2006/ole">
            <mc:AlternateContent xmlns:mc="http://schemas.openxmlformats.org/markup-compatibility/2006">
              <mc:Choice xmlns:v="urn:schemas-microsoft-com:vml" Requires="v">
                <p:oleObj spid="_x0000_s183318" name="Document" r:id="rId3" imgW="5486400" imgH="5009040" progId="Word.Document.8">
                  <p:embed/>
                </p:oleObj>
              </mc:Choice>
              <mc:Fallback>
                <p:oleObj name="Document" r:id="rId3" imgW="5486400" imgH="50090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259" y="1178169"/>
                        <a:ext cx="5751634" cy="525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491737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msotw9_temp0"/>
          <p:cNvPicPr>
            <a:picLocks noChangeAspect="1" noChangeArrowheads="1"/>
          </p:cNvPicPr>
          <p:nvPr/>
        </p:nvPicPr>
        <p:blipFill>
          <a:blip r:embed="rId2"/>
          <a:srcRect l="4054" t="3175" r="5405" b="2646"/>
          <a:stretch>
            <a:fillRect/>
          </a:stretch>
        </p:blipFill>
        <p:spPr bwMode="auto">
          <a:xfrm>
            <a:off x="4777154" y="1107831"/>
            <a:ext cx="4015154" cy="4923692"/>
          </a:xfrm>
          <a:prstGeom prst="rect">
            <a:avLst/>
          </a:prstGeom>
          <a:noFill/>
          <a:ln w="9525">
            <a:noFill/>
            <a:miter lim="800000"/>
            <a:headEnd/>
            <a:tailEnd/>
          </a:ln>
          <a:effectLst/>
        </p:spPr>
      </p:pic>
      <p:pic>
        <p:nvPicPr>
          <p:cNvPr id="36868" name="Picture 4" descr="msotw9_temp0"/>
          <p:cNvPicPr>
            <a:picLocks noChangeAspect="1" noChangeArrowheads="1"/>
          </p:cNvPicPr>
          <p:nvPr/>
        </p:nvPicPr>
        <p:blipFill>
          <a:blip r:embed="rId3">
            <a:lum contrast="84000"/>
          </a:blip>
          <a:srcRect l="4753" t="6316" r="7327" b="11578"/>
          <a:stretch>
            <a:fillRect/>
          </a:stretch>
        </p:blipFill>
        <p:spPr bwMode="auto">
          <a:xfrm>
            <a:off x="152400" y="3147647"/>
            <a:ext cx="6172200" cy="1000858"/>
          </a:xfrm>
          <a:prstGeom prst="rect">
            <a:avLst/>
          </a:prstGeom>
          <a:noFill/>
          <a:ln w="9525">
            <a:noFill/>
            <a:miter lim="800000"/>
            <a:headEnd/>
            <a:tailEnd/>
          </a:ln>
          <a:effectLst/>
        </p:spPr>
      </p:pic>
      <p:sp>
        <p:nvSpPr>
          <p:cNvPr id="36866" name="Rectangle 2"/>
          <p:cNvSpPr>
            <a:spLocks noChangeArrowheads="1"/>
          </p:cNvSpPr>
          <p:nvPr/>
        </p:nvSpPr>
        <p:spPr bwMode="auto">
          <a:xfrm>
            <a:off x="2514600" y="404446"/>
            <a:ext cx="1663597" cy="490134"/>
          </a:xfrm>
          <a:prstGeom prst="rect">
            <a:avLst/>
          </a:prstGeom>
          <a:noFill/>
          <a:ln w="9525">
            <a:noFill/>
            <a:miter lim="800000"/>
            <a:headEnd/>
            <a:tailEnd/>
          </a:ln>
          <a:effectLst/>
        </p:spPr>
        <p:txBody>
          <a:bodyPr wrap="none">
            <a:spAutoFit/>
          </a:bodyPr>
          <a:lstStyle/>
          <a:p>
            <a:r>
              <a:rPr lang="en-US" sz="2585" i="1">
                <a:solidFill>
                  <a:schemeClr val="tx2"/>
                </a:solidFill>
              </a:rPr>
              <a:t>Trip guards</a:t>
            </a:r>
          </a:p>
        </p:txBody>
      </p:sp>
      <p:sp>
        <p:nvSpPr>
          <p:cNvPr id="2" name="Slide Number Placeholder 1"/>
          <p:cNvSpPr>
            <a:spLocks noGrp="1"/>
          </p:cNvSpPr>
          <p:nvPr>
            <p:ph type="sldNum" sz="quarter" idx="12"/>
          </p:nvPr>
        </p:nvSpPr>
        <p:spPr/>
        <p:txBody>
          <a:bodyPr/>
          <a:lstStyle/>
          <a:p>
            <a:fld id="{00EBFAFD-3CCB-4214-8BA3-9A10E66833AB}" type="slidenum">
              <a:rPr lang="en-US" smtClean="0"/>
              <a:pPr/>
              <a:t>66</a:t>
            </a:fld>
            <a:endParaRPr lang="en-US"/>
          </a:p>
        </p:txBody>
      </p:sp>
    </p:spTree>
    <p:extLst>
      <p:ext uri="{BB962C8B-B14F-4D97-AF65-F5344CB8AC3E}">
        <p14:creationId xmlns:p14="http://schemas.microsoft.com/office/powerpoint/2010/main" val="25075377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descr="msotw9_temp0"/>
          <p:cNvPicPr>
            <a:picLocks noChangeAspect="1" noChangeArrowheads="1"/>
          </p:cNvPicPr>
          <p:nvPr/>
        </p:nvPicPr>
        <p:blipFill>
          <a:blip r:embed="rId2"/>
          <a:srcRect l="50000" t="5769" r="2942" b="3847"/>
          <a:stretch>
            <a:fillRect/>
          </a:stretch>
        </p:blipFill>
        <p:spPr bwMode="auto">
          <a:xfrm>
            <a:off x="640374" y="3499339"/>
            <a:ext cx="2593731" cy="2813538"/>
          </a:xfrm>
          <a:prstGeom prst="rect">
            <a:avLst/>
          </a:prstGeom>
          <a:noFill/>
          <a:ln w="9525">
            <a:noFill/>
            <a:miter lim="800000"/>
            <a:headEnd/>
            <a:tailEnd/>
          </a:ln>
          <a:effectLst/>
        </p:spPr>
      </p:pic>
      <p:pic>
        <p:nvPicPr>
          <p:cNvPr id="37892" name="Picture 4" descr="msotw9_temp0"/>
          <p:cNvPicPr>
            <a:picLocks noChangeAspect="1" noChangeArrowheads="1"/>
          </p:cNvPicPr>
          <p:nvPr/>
        </p:nvPicPr>
        <p:blipFill>
          <a:blip r:embed="rId3"/>
          <a:srcRect l="4562" t="2510" r="11026" b="7114"/>
          <a:stretch>
            <a:fillRect/>
          </a:stretch>
        </p:blipFill>
        <p:spPr bwMode="auto">
          <a:xfrm>
            <a:off x="703385" y="545124"/>
            <a:ext cx="2497015" cy="2242038"/>
          </a:xfrm>
          <a:prstGeom prst="rect">
            <a:avLst/>
          </a:prstGeom>
          <a:noFill/>
          <a:ln w="9525">
            <a:noFill/>
            <a:miter lim="800000"/>
            <a:headEnd/>
            <a:tailEnd/>
          </a:ln>
          <a:effectLst/>
        </p:spPr>
      </p:pic>
      <p:pic>
        <p:nvPicPr>
          <p:cNvPr id="37893" name="Picture 5" descr="msotw9_temp0"/>
          <p:cNvPicPr>
            <a:picLocks noChangeAspect="1" noChangeArrowheads="1"/>
          </p:cNvPicPr>
          <p:nvPr/>
        </p:nvPicPr>
        <p:blipFill>
          <a:blip r:embed="rId4"/>
          <a:srcRect l="2106" t="1648" r="5263" b="2747"/>
          <a:stretch>
            <a:fillRect/>
          </a:stretch>
        </p:blipFill>
        <p:spPr bwMode="auto">
          <a:xfrm>
            <a:off x="4703885" y="1318846"/>
            <a:ext cx="3525715" cy="4290646"/>
          </a:xfrm>
          <a:prstGeom prst="rect">
            <a:avLst/>
          </a:prstGeom>
          <a:noFill/>
          <a:ln w="9525">
            <a:noFill/>
            <a:miter lim="800000"/>
            <a:headEnd/>
            <a:tailEnd/>
          </a:ln>
          <a:effectLst/>
        </p:spPr>
      </p:pic>
      <p:sp>
        <p:nvSpPr>
          <p:cNvPr id="37890" name="Rectangle 2"/>
          <p:cNvSpPr>
            <a:spLocks noChangeArrowheads="1"/>
          </p:cNvSpPr>
          <p:nvPr/>
        </p:nvSpPr>
        <p:spPr bwMode="auto">
          <a:xfrm>
            <a:off x="3505201" y="523143"/>
            <a:ext cx="1136337" cy="348109"/>
          </a:xfrm>
          <a:prstGeom prst="rect">
            <a:avLst/>
          </a:prstGeom>
          <a:noFill/>
          <a:ln w="9525">
            <a:noFill/>
            <a:miter lim="800000"/>
            <a:headEnd/>
            <a:tailEnd/>
          </a:ln>
          <a:effectLst/>
        </p:spPr>
        <p:txBody>
          <a:bodyPr wrap="none">
            <a:spAutoFit/>
          </a:bodyPr>
          <a:lstStyle/>
          <a:p>
            <a:r>
              <a:rPr lang="en-US" sz="1662" i="1">
                <a:solidFill>
                  <a:schemeClr val="tx2"/>
                </a:solidFill>
              </a:rPr>
              <a:t>Trip guards</a:t>
            </a:r>
          </a:p>
        </p:txBody>
      </p:sp>
      <p:sp>
        <p:nvSpPr>
          <p:cNvPr id="2" name="Slide Number Placeholder 1"/>
          <p:cNvSpPr>
            <a:spLocks noGrp="1"/>
          </p:cNvSpPr>
          <p:nvPr>
            <p:ph type="sldNum" sz="quarter" idx="12"/>
          </p:nvPr>
        </p:nvSpPr>
        <p:spPr/>
        <p:txBody>
          <a:bodyPr/>
          <a:lstStyle/>
          <a:p>
            <a:fld id="{00EBFAFD-3CCB-4214-8BA3-9A10E66833AB}" type="slidenum">
              <a:rPr lang="en-US" smtClean="0"/>
              <a:pPr/>
              <a:t>67</a:t>
            </a:fld>
            <a:endParaRPr lang="en-US"/>
          </a:p>
        </p:txBody>
      </p:sp>
    </p:spTree>
    <p:extLst>
      <p:ext uri="{BB962C8B-B14F-4D97-AF65-F5344CB8AC3E}">
        <p14:creationId xmlns:p14="http://schemas.microsoft.com/office/powerpoint/2010/main" val="31392035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sotw9_temp0"/>
          <p:cNvPicPr>
            <a:picLocks noChangeAspect="1" noChangeArrowheads="1"/>
          </p:cNvPicPr>
          <p:nvPr/>
        </p:nvPicPr>
        <p:blipFill>
          <a:blip r:embed="rId2"/>
          <a:srcRect l="8000" t="9068" b="252"/>
          <a:stretch>
            <a:fillRect/>
          </a:stretch>
        </p:blipFill>
        <p:spPr bwMode="auto">
          <a:xfrm>
            <a:off x="3930162" y="1600200"/>
            <a:ext cx="2540977" cy="4079631"/>
          </a:xfrm>
          <a:prstGeom prst="rect">
            <a:avLst/>
          </a:prstGeom>
          <a:noFill/>
          <a:ln w="9525">
            <a:noFill/>
            <a:miter lim="800000"/>
            <a:headEnd/>
            <a:tailEnd/>
          </a:ln>
          <a:effectLst/>
        </p:spPr>
      </p:pic>
      <p:sp>
        <p:nvSpPr>
          <p:cNvPr id="38915" name="Rectangle 3"/>
          <p:cNvSpPr>
            <a:spLocks noChangeArrowheads="1"/>
          </p:cNvSpPr>
          <p:nvPr/>
        </p:nvSpPr>
        <p:spPr bwMode="auto">
          <a:xfrm>
            <a:off x="2743201" y="896816"/>
            <a:ext cx="1136337" cy="348109"/>
          </a:xfrm>
          <a:prstGeom prst="rect">
            <a:avLst/>
          </a:prstGeom>
          <a:noFill/>
          <a:ln w="9525">
            <a:noFill/>
            <a:miter lim="800000"/>
            <a:headEnd/>
            <a:tailEnd/>
          </a:ln>
          <a:effectLst/>
        </p:spPr>
        <p:txBody>
          <a:bodyPr wrap="none">
            <a:spAutoFit/>
          </a:bodyPr>
          <a:lstStyle/>
          <a:p>
            <a:r>
              <a:rPr lang="en-US" sz="1662" i="1">
                <a:solidFill>
                  <a:schemeClr val="tx2"/>
                </a:solidFill>
              </a:rPr>
              <a:t>Trip guards</a:t>
            </a:r>
          </a:p>
        </p:txBody>
      </p:sp>
      <p:sp>
        <p:nvSpPr>
          <p:cNvPr id="2" name="Slide Number Placeholder 1"/>
          <p:cNvSpPr>
            <a:spLocks noGrp="1"/>
          </p:cNvSpPr>
          <p:nvPr>
            <p:ph type="sldNum" sz="quarter" idx="12"/>
          </p:nvPr>
        </p:nvSpPr>
        <p:spPr/>
        <p:txBody>
          <a:bodyPr/>
          <a:lstStyle/>
          <a:p>
            <a:fld id="{00EBFAFD-3CCB-4214-8BA3-9A10E66833AB}" type="slidenum">
              <a:rPr lang="en-US" smtClean="0"/>
              <a:pPr/>
              <a:t>68</a:t>
            </a:fld>
            <a:endParaRPr lang="en-US"/>
          </a:p>
        </p:txBody>
      </p:sp>
    </p:spTree>
    <p:extLst>
      <p:ext uri="{BB962C8B-B14F-4D97-AF65-F5344CB8AC3E}">
        <p14:creationId xmlns:p14="http://schemas.microsoft.com/office/powerpoint/2010/main" val="2963581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304800" y="277813"/>
            <a:ext cx="8610600" cy="1139825"/>
          </a:xfrm>
        </p:spPr>
        <p:txBody>
          <a:bodyPr/>
          <a:lstStyle/>
          <a:p>
            <a:pPr eaLnBrk="1" hangingPunct="1">
              <a:defRPr/>
            </a:pPr>
            <a:r>
              <a:rPr lang="en-US" sz="4000" smtClean="0"/>
              <a:t>Recognized Hazards</a:t>
            </a:r>
          </a:p>
        </p:txBody>
      </p:sp>
      <p:sp>
        <p:nvSpPr>
          <p:cNvPr id="358403" name="Rectangle 3"/>
          <p:cNvSpPr>
            <a:spLocks noGrp="1" noChangeArrowheads="1"/>
          </p:cNvSpPr>
          <p:nvPr>
            <p:ph idx="1"/>
          </p:nvPr>
        </p:nvSpPr>
        <p:spPr/>
        <p:txBody>
          <a:bodyPr>
            <a:normAutofit/>
          </a:bodyPr>
          <a:lstStyle/>
          <a:p>
            <a:pPr eaLnBrk="1" hangingPunct="1">
              <a:defRPr/>
            </a:pPr>
            <a:endParaRPr lang="en-US" sz="4000" dirty="0" smtClean="0"/>
          </a:p>
          <a:p>
            <a:pPr eaLnBrk="1" hangingPunct="1">
              <a:defRPr/>
            </a:pPr>
            <a:r>
              <a:rPr lang="en-US" sz="4000" dirty="0" smtClean="0"/>
              <a:t>Biological-allergens, carcinogens</a:t>
            </a:r>
          </a:p>
          <a:p>
            <a:pPr eaLnBrk="1" hangingPunct="1">
              <a:buFont typeface="Wingdings" panose="05000000000000000000" pitchFamily="2" charset="2"/>
              <a:buNone/>
              <a:defRPr/>
            </a:pPr>
            <a:endParaRPr lang="en-US" sz="4000" dirty="0" smtClean="0"/>
          </a:p>
          <a:p>
            <a:pPr eaLnBrk="1" hangingPunct="1">
              <a:defRPr/>
            </a:pPr>
            <a:r>
              <a:rPr lang="en-US" sz="4000" dirty="0" smtClean="0"/>
              <a:t>Radiant Energy-sound, nuclear,</a:t>
            </a:r>
          </a:p>
          <a:p>
            <a:pPr eaLnBrk="1" hangingPunct="1">
              <a:buFont typeface="Wingdings" panose="05000000000000000000" pitchFamily="2" charset="2"/>
              <a:buNone/>
              <a:defRPr/>
            </a:pPr>
            <a:r>
              <a:rPr lang="en-US" sz="4000" dirty="0" smtClean="0"/>
              <a:t>   X-rays, light, lasers</a:t>
            </a:r>
          </a:p>
        </p:txBody>
      </p:sp>
      <p:sp>
        <p:nvSpPr>
          <p:cNvPr id="2" name="Slide Number Placeholder 1"/>
          <p:cNvSpPr>
            <a:spLocks noGrp="1"/>
          </p:cNvSpPr>
          <p:nvPr>
            <p:ph type="sldNum" sz="quarter" idx="12"/>
          </p:nvPr>
        </p:nvSpPr>
        <p:spPr/>
        <p:txBody>
          <a:bodyPr/>
          <a:lstStyle/>
          <a:p>
            <a:fld id="{76D1E8A4-D962-4352-845C-1B850E73A876}" type="slidenum">
              <a:rPr lang="en-US" smtClean="0"/>
              <a:pPr/>
              <a:t>7</a:t>
            </a:fld>
            <a:endParaRPr lang="en-US"/>
          </a:p>
        </p:txBody>
      </p:sp>
    </p:spTree>
    <p:extLst>
      <p:ext uri="{BB962C8B-B14F-4D97-AF65-F5344CB8AC3E}">
        <p14:creationId xmlns:p14="http://schemas.microsoft.com/office/powerpoint/2010/main" val="79706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EBFAFD-3CCB-4214-8BA3-9A10E66833AB}" type="slidenum">
              <a:rPr lang="en-US" smtClean="0"/>
              <a:pPr/>
              <a:t>8</a:t>
            </a:fld>
            <a:endParaRPr lang="en-US"/>
          </a:p>
        </p:txBody>
      </p:sp>
      <p:pic>
        <p:nvPicPr>
          <p:cNvPr id="4" name="Picture 3"/>
          <p:cNvPicPr>
            <a:picLocks noChangeAspect="1"/>
          </p:cNvPicPr>
          <p:nvPr/>
        </p:nvPicPr>
        <p:blipFill>
          <a:blip r:embed="rId2"/>
          <a:stretch>
            <a:fillRect/>
          </a:stretch>
        </p:blipFill>
        <p:spPr>
          <a:xfrm>
            <a:off x="39372" y="1219200"/>
            <a:ext cx="9104628" cy="4953000"/>
          </a:xfrm>
          <a:prstGeom prst="rect">
            <a:avLst/>
          </a:prstGeom>
        </p:spPr>
      </p:pic>
      <p:sp>
        <p:nvSpPr>
          <p:cNvPr id="5" name="TextBox 4"/>
          <p:cNvSpPr txBox="1"/>
          <p:nvPr/>
        </p:nvSpPr>
        <p:spPr>
          <a:xfrm>
            <a:off x="609600" y="372329"/>
            <a:ext cx="7574509" cy="584775"/>
          </a:xfrm>
          <a:prstGeom prst="rect">
            <a:avLst/>
          </a:prstGeom>
          <a:noFill/>
        </p:spPr>
        <p:txBody>
          <a:bodyPr wrap="none" rtlCol="0">
            <a:spAutoFit/>
          </a:bodyPr>
          <a:lstStyle/>
          <a:p>
            <a:r>
              <a:rPr lang="en-US" sz="3200" dirty="0" err="1" smtClean="0"/>
              <a:t>Keselamatan</a:t>
            </a:r>
            <a:r>
              <a:rPr lang="en-US" sz="3200" dirty="0" smtClean="0"/>
              <a:t> </a:t>
            </a:r>
            <a:r>
              <a:rPr lang="en-US" sz="3200" dirty="0" err="1" smtClean="0"/>
              <a:t>dalam</a:t>
            </a:r>
            <a:r>
              <a:rPr lang="en-US" sz="3200" dirty="0" smtClean="0"/>
              <a:t> </a:t>
            </a:r>
            <a:r>
              <a:rPr lang="en-US" sz="3200" dirty="0" err="1" smtClean="0"/>
              <a:t>evolusi</a:t>
            </a:r>
            <a:r>
              <a:rPr lang="en-US" sz="3200" dirty="0" smtClean="0"/>
              <a:t> </a:t>
            </a:r>
            <a:r>
              <a:rPr lang="en-US" sz="3200" dirty="0" err="1" smtClean="0"/>
              <a:t>proyek</a:t>
            </a:r>
            <a:r>
              <a:rPr lang="en-US" sz="3200" dirty="0" smtClean="0"/>
              <a:t> </a:t>
            </a:r>
            <a:r>
              <a:rPr lang="en-US" sz="3200" dirty="0" err="1" smtClean="0"/>
              <a:t>konstruksi</a:t>
            </a:r>
            <a:endParaRPr lang="en-US" sz="3200" dirty="0"/>
          </a:p>
        </p:txBody>
      </p:sp>
    </p:spTree>
    <p:extLst>
      <p:ext uri="{BB962C8B-B14F-4D97-AF65-F5344CB8AC3E}">
        <p14:creationId xmlns:p14="http://schemas.microsoft.com/office/powerpoint/2010/main" val="2567711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EBFAFD-3CCB-4214-8BA3-9A10E66833AB}" type="slidenum">
              <a:rPr lang="en-US" smtClean="0"/>
              <a:pPr/>
              <a:t>9</a:t>
            </a:fld>
            <a:endParaRPr lang="en-US"/>
          </a:p>
        </p:txBody>
      </p:sp>
      <p:pic>
        <p:nvPicPr>
          <p:cNvPr id="4" name="Picture 3"/>
          <p:cNvPicPr>
            <a:picLocks noChangeAspect="1"/>
          </p:cNvPicPr>
          <p:nvPr/>
        </p:nvPicPr>
        <p:blipFill>
          <a:blip r:embed="rId2"/>
          <a:stretch>
            <a:fillRect/>
          </a:stretch>
        </p:blipFill>
        <p:spPr>
          <a:xfrm>
            <a:off x="46349" y="592784"/>
            <a:ext cx="9051301" cy="5672431"/>
          </a:xfrm>
          <a:prstGeom prst="rect">
            <a:avLst/>
          </a:prstGeom>
        </p:spPr>
      </p:pic>
    </p:spTree>
    <p:extLst>
      <p:ext uri="{BB962C8B-B14F-4D97-AF65-F5344CB8AC3E}">
        <p14:creationId xmlns:p14="http://schemas.microsoft.com/office/powerpoint/2010/main" val="15266323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562</TotalTime>
  <Pages>20</Pages>
  <Words>1046</Words>
  <Application>Microsoft Office PowerPoint</Application>
  <PresentationFormat>On-screen Show (4:3)</PresentationFormat>
  <Paragraphs>286</Paragraphs>
  <Slides>68</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Angles</vt:lpstr>
      <vt:lpstr>Document</vt:lpstr>
      <vt:lpstr>PowerPoint Presentation</vt:lpstr>
      <vt:lpstr>Pengantar</vt:lpstr>
      <vt:lpstr>Keselamatan Konstruksi</vt:lpstr>
      <vt:lpstr>1. Recognized Hazards</vt:lpstr>
      <vt:lpstr>Recognized Hazards</vt:lpstr>
      <vt:lpstr>Recognized Hazards</vt:lpstr>
      <vt:lpstr>Recognized Hazards</vt:lpstr>
      <vt:lpstr>PowerPoint Presentation</vt:lpstr>
      <vt:lpstr>PowerPoint Presentation</vt:lpstr>
      <vt:lpstr>Keselamatan dalam siklus hidup permesinan</vt:lpstr>
      <vt:lpstr>PowerPoint Presentation</vt:lpstr>
      <vt:lpstr>PowerPoint Presentation</vt:lpstr>
      <vt:lpstr>PowerPoint Presentation</vt:lpstr>
      <vt:lpstr>Pengembangan konsep keselamatan konstruksi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Pengendalian Risiko secara Teknis (Engineering Controls)</vt:lpstr>
      <vt:lpstr>Recognized Hazards- Fall Hazards</vt:lpstr>
      <vt:lpstr>Recognized Hazards-Examples Confined Space</vt:lpstr>
      <vt:lpstr>Hidden Hazards-Examples  There are many hazards that may be hidden.  They are not readily apparent to the worker or the designer. </vt:lpstr>
      <vt:lpstr>Hidden Hazards-”What If” Analysis</vt:lpstr>
      <vt:lpstr>Hidden Hazards-”What If” Analysis “What If” Situation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Tiga macam pengaman tetap yang umum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Automatic guards/positional guards  </vt:lpstr>
      <vt:lpstr>Beberapa model </vt:lpstr>
      <vt:lpstr>PowerPoint Presentation</vt:lpstr>
      <vt:lpstr>PowerPoint Presentation</vt:lpstr>
      <vt:lpstr>PowerPoint Presentation</vt:lpstr>
      <vt:lpstr>PowerPoint Presentation</vt:lpstr>
      <vt:lpstr>Interlock guards  </vt:lpstr>
      <vt:lpstr>2 model rancangan</vt:lpstr>
      <vt:lpstr>PowerPoint Presentation</vt:lpstr>
      <vt:lpstr>PowerPoint Presentation</vt:lpstr>
      <vt:lpstr>PowerPoint Presentation</vt:lpstr>
      <vt:lpstr>PowerPoint Presentation</vt:lpstr>
      <vt:lpstr>Trip guards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K3L</dc:title>
  <dc:subject>Bab 1</dc:subject>
  <dc:creator>YS Nugroho</dc:creator>
  <cp:lastModifiedBy>nelson</cp:lastModifiedBy>
  <cp:revision>139</cp:revision>
  <cp:lastPrinted>2002-02-17T05:04:59Z</cp:lastPrinted>
  <dcterms:created xsi:type="dcterms:W3CDTF">1998-03-25T20:49:14Z</dcterms:created>
  <dcterms:modified xsi:type="dcterms:W3CDTF">2020-09-29T07:26:51Z</dcterms:modified>
</cp:coreProperties>
</file>